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8" r:id="rId1"/>
    <p:sldMasterId id="21474838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730" r:id="rId4"/>
    <p:sldId id="267" r:id="rId5"/>
    <p:sldId id="740" r:id="rId6"/>
    <p:sldId id="738" r:id="rId7"/>
    <p:sldId id="727" r:id="rId8"/>
    <p:sldId id="313" r:id="rId9"/>
    <p:sldId id="692" r:id="rId10"/>
    <p:sldId id="742" r:id="rId11"/>
    <p:sldId id="744" r:id="rId12"/>
    <p:sldId id="743" r:id="rId13"/>
    <p:sldId id="745" r:id="rId14"/>
    <p:sldId id="732" r:id="rId15"/>
    <p:sldId id="259" r:id="rId16"/>
    <p:sldId id="257" r:id="rId17"/>
  </p:sldIdLst>
  <p:sldSz cx="9144000" cy="6858000" type="screen4x3"/>
  <p:notesSz cx="6797675" cy="98726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65"/>
    <a:srgbClr val="D70564"/>
    <a:srgbClr val="ED0A82"/>
    <a:srgbClr val="CC006A"/>
    <a:srgbClr val="D20064"/>
    <a:srgbClr val="E10069"/>
    <a:srgbClr val="CF1772"/>
    <a:srgbClr val="C70B6E"/>
    <a:srgbClr val="C31F72"/>
    <a:srgbClr val="CF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1" autoAdjust="0"/>
    <p:restoredTop sz="88790" autoAdjust="0"/>
  </p:normalViewPr>
  <p:slideViewPr>
    <p:cSldViewPr>
      <p:cViewPr varScale="1">
        <p:scale>
          <a:sx n="68" d="100"/>
          <a:sy n="68" d="100"/>
        </p:scale>
        <p:origin x="12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-6928" y="-11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58BBF-3236-4EAA-B654-32D66ACF03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51584F8-BEA0-481E-AB1F-3B9E5472EC87}">
      <dgm:prSet phldrT="[Teksti]" custT="1"/>
      <dgm:spPr/>
      <dgm:t>
        <a:bodyPr/>
        <a:lstStyle/>
        <a:p>
          <a:r>
            <a:rPr lang="fi-FI" sz="1100" dirty="0">
              <a:solidFill>
                <a:schemeClr val="tx1"/>
              </a:solidFill>
            </a:rPr>
            <a:t>Maakunta-valtuusto</a:t>
          </a:r>
        </a:p>
      </dgm:t>
    </dgm:pt>
    <dgm:pt modelId="{B26DAE0B-621F-45AA-83BA-11736093E7A4}" type="parTrans" cxnId="{937FC208-35ED-42BB-A38E-5B025BF6048E}">
      <dgm:prSet/>
      <dgm:spPr/>
      <dgm:t>
        <a:bodyPr/>
        <a:lstStyle/>
        <a:p>
          <a:endParaRPr lang="fi-FI"/>
        </a:p>
      </dgm:t>
    </dgm:pt>
    <dgm:pt modelId="{5520B384-A81E-4EB5-A8C0-71DE19B057DB}" type="sibTrans" cxnId="{937FC208-35ED-42BB-A38E-5B025BF6048E}">
      <dgm:prSet/>
      <dgm:spPr/>
      <dgm:t>
        <a:bodyPr/>
        <a:lstStyle/>
        <a:p>
          <a:endParaRPr lang="fi-FI"/>
        </a:p>
      </dgm:t>
    </dgm:pt>
    <dgm:pt modelId="{8DE3A7EA-77A3-4635-84AA-15A31883E978}">
      <dgm:prSet phldrT="[Teksti]" custT="1"/>
      <dgm:spPr/>
      <dgm:t>
        <a:bodyPr/>
        <a:lstStyle/>
        <a:p>
          <a:r>
            <a:rPr lang="fi-FI" sz="1100" dirty="0">
              <a:solidFill>
                <a:schemeClr val="tx1"/>
              </a:solidFill>
            </a:rPr>
            <a:t>Maakunnan yhteistyöryhmä</a:t>
          </a:r>
        </a:p>
      </dgm:t>
    </dgm:pt>
    <dgm:pt modelId="{40F6DC69-659F-4312-8E30-AF21C696AD7B}" type="parTrans" cxnId="{73017E65-C619-47ED-BD35-EE25A7DC855C}">
      <dgm:prSet/>
      <dgm:spPr/>
      <dgm:t>
        <a:bodyPr/>
        <a:lstStyle/>
        <a:p>
          <a:endParaRPr lang="fi-FI"/>
        </a:p>
      </dgm:t>
    </dgm:pt>
    <dgm:pt modelId="{8F3A1186-5FB9-4C3F-ACE4-1204A223CF16}" type="sibTrans" cxnId="{73017E65-C619-47ED-BD35-EE25A7DC855C}">
      <dgm:prSet/>
      <dgm:spPr/>
      <dgm:t>
        <a:bodyPr/>
        <a:lstStyle/>
        <a:p>
          <a:endParaRPr lang="fi-FI"/>
        </a:p>
      </dgm:t>
    </dgm:pt>
    <dgm:pt modelId="{9FF22EB1-B913-4E54-8F5A-524931DAB706}">
      <dgm:prSet phldrT="[Teksti]" custT="1"/>
      <dgm:spPr/>
      <dgm:t>
        <a:bodyPr/>
        <a:lstStyle/>
        <a:p>
          <a:r>
            <a:rPr lang="fi-FI" sz="1100" dirty="0">
              <a:solidFill>
                <a:schemeClr val="tx1"/>
              </a:solidFill>
            </a:rPr>
            <a:t>Yritykset</a:t>
          </a:r>
        </a:p>
      </dgm:t>
    </dgm:pt>
    <dgm:pt modelId="{0C5657C6-709C-47AE-B006-22CBC9B601F0}" type="parTrans" cxnId="{CB9E0B0F-F0AF-4CF6-AE3E-F6C1EDF2BAD7}">
      <dgm:prSet/>
      <dgm:spPr/>
      <dgm:t>
        <a:bodyPr/>
        <a:lstStyle/>
        <a:p>
          <a:endParaRPr lang="fi-FI"/>
        </a:p>
      </dgm:t>
    </dgm:pt>
    <dgm:pt modelId="{954A8444-0EED-44D0-812F-D988B3B0343D}" type="sibTrans" cxnId="{CB9E0B0F-F0AF-4CF6-AE3E-F6C1EDF2BAD7}">
      <dgm:prSet/>
      <dgm:spPr/>
      <dgm:t>
        <a:bodyPr/>
        <a:lstStyle/>
        <a:p>
          <a:endParaRPr lang="fi-FI"/>
        </a:p>
      </dgm:t>
    </dgm:pt>
    <dgm:pt modelId="{CE424C1A-0C53-4E17-8A63-EA2AB5326D88}">
      <dgm:prSet phldrT="[Teksti]" custT="1"/>
      <dgm:spPr/>
      <dgm:t>
        <a:bodyPr/>
        <a:lstStyle/>
        <a:p>
          <a:r>
            <a:rPr lang="fi-FI" sz="1100" dirty="0" err="1">
              <a:solidFill>
                <a:schemeClr val="tx1"/>
              </a:solidFill>
            </a:rPr>
            <a:t>Ely-keskus</a:t>
          </a:r>
          <a:r>
            <a:rPr lang="fi-FI" sz="1100" dirty="0">
              <a:solidFill>
                <a:schemeClr val="tx1"/>
              </a:solidFill>
            </a:rPr>
            <a:t> </a:t>
          </a:r>
        </a:p>
      </dgm:t>
    </dgm:pt>
    <dgm:pt modelId="{E463EB84-85F4-468B-9F42-12466A9A8D1A}" type="parTrans" cxnId="{14CF982D-F638-414A-A013-03E9A5ACD10C}">
      <dgm:prSet/>
      <dgm:spPr/>
      <dgm:t>
        <a:bodyPr/>
        <a:lstStyle/>
        <a:p>
          <a:endParaRPr lang="fi-FI"/>
        </a:p>
      </dgm:t>
    </dgm:pt>
    <dgm:pt modelId="{85E66392-305C-4A5C-9005-0C5036273D93}" type="sibTrans" cxnId="{14CF982D-F638-414A-A013-03E9A5ACD10C}">
      <dgm:prSet/>
      <dgm:spPr/>
      <dgm:t>
        <a:bodyPr/>
        <a:lstStyle/>
        <a:p>
          <a:endParaRPr lang="fi-FI"/>
        </a:p>
      </dgm:t>
    </dgm:pt>
    <dgm:pt modelId="{8FE07456-BCEB-49DF-A811-80106F7DC3F1}">
      <dgm:prSet phldrT="[Teksti]" custT="1"/>
      <dgm:spPr/>
      <dgm:t>
        <a:bodyPr/>
        <a:lstStyle/>
        <a:p>
          <a:r>
            <a:rPr lang="fi-FI" sz="1100" dirty="0">
              <a:solidFill>
                <a:schemeClr val="tx1"/>
              </a:solidFill>
            </a:rPr>
            <a:t>Maakunta-hallitus</a:t>
          </a:r>
        </a:p>
      </dgm:t>
    </dgm:pt>
    <dgm:pt modelId="{48460A7C-B3B0-490A-A2E3-2C2C4EBDCF18}" type="parTrans" cxnId="{BC08B218-3A16-47F7-957A-1A9B26B05001}">
      <dgm:prSet/>
      <dgm:spPr/>
      <dgm:t>
        <a:bodyPr/>
        <a:lstStyle/>
        <a:p>
          <a:endParaRPr lang="fi-FI"/>
        </a:p>
      </dgm:t>
    </dgm:pt>
    <dgm:pt modelId="{7BDFF88C-6146-4E11-8911-60F88CA1EC4D}" type="sibTrans" cxnId="{BC08B218-3A16-47F7-957A-1A9B26B05001}">
      <dgm:prSet/>
      <dgm:spPr/>
      <dgm:t>
        <a:bodyPr/>
        <a:lstStyle/>
        <a:p>
          <a:endParaRPr lang="fi-FI"/>
        </a:p>
      </dgm:t>
    </dgm:pt>
    <dgm:pt modelId="{0AE247C3-A115-4CD0-B556-B207571A8F7B}">
      <dgm:prSet phldrT="[Teksti]" custT="1"/>
      <dgm:spPr/>
      <dgm:t>
        <a:bodyPr/>
        <a:lstStyle/>
        <a:p>
          <a:r>
            <a:rPr lang="fi-FI" sz="1100" dirty="0">
              <a:solidFill>
                <a:schemeClr val="tx1"/>
              </a:solidFill>
            </a:rPr>
            <a:t>Järjestöt</a:t>
          </a:r>
        </a:p>
      </dgm:t>
    </dgm:pt>
    <dgm:pt modelId="{ED8DE43A-6C4B-488A-BAB9-3FA9F314AFFE}" type="parTrans" cxnId="{3E38D7BA-D38A-460A-857E-23AF38FC0481}">
      <dgm:prSet/>
      <dgm:spPr/>
      <dgm:t>
        <a:bodyPr/>
        <a:lstStyle/>
        <a:p>
          <a:endParaRPr lang="fi-FI"/>
        </a:p>
      </dgm:t>
    </dgm:pt>
    <dgm:pt modelId="{3E327D51-F940-46C0-864A-5184690B77FB}" type="sibTrans" cxnId="{3E38D7BA-D38A-460A-857E-23AF38FC0481}">
      <dgm:prSet/>
      <dgm:spPr/>
      <dgm:t>
        <a:bodyPr/>
        <a:lstStyle/>
        <a:p>
          <a:endParaRPr lang="fi-FI"/>
        </a:p>
      </dgm:t>
    </dgm:pt>
    <dgm:pt modelId="{D634FFF0-7E48-450C-A1AC-B3B3A49E2316}">
      <dgm:prSet phldrT="[Teksti]" custT="1"/>
      <dgm:spPr/>
      <dgm:t>
        <a:bodyPr/>
        <a:lstStyle/>
        <a:p>
          <a:r>
            <a:rPr lang="fi-FI" sz="1100" dirty="0">
              <a:solidFill>
                <a:schemeClr val="tx1"/>
              </a:solidFill>
            </a:rPr>
            <a:t>Tutkimus- ja  oppilaitokset</a:t>
          </a:r>
        </a:p>
      </dgm:t>
    </dgm:pt>
    <dgm:pt modelId="{FA1989EA-3654-4FC6-A541-FB85863A3DA5}" type="parTrans" cxnId="{8D8D0DE0-630D-4C0A-A967-0FD64C727276}">
      <dgm:prSet/>
      <dgm:spPr/>
      <dgm:t>
        <a:bodyPr/>
        <a:lstStyle/>
        <a:p>
          <a:endParaRPr lang="fi-FI"/>
        </a:p>
      </dgm:t>
    </dgm:pt>
    <dgm:pt modelId="{01B0B6E9-9E3A-44DD-B2BE-DF076C0A2DFE}" type="sibTrans" cxnId="{8D8D0DE0-630D-4C0A-A967-0FD64C727276}">
      <dgm:prSet/>
      <dgm:spPr/>
      <dgm:t>
        <a:bodyPr/>
        <a:lstStyle/>
        <a:p>
          <a:endParaRPr lang="fi-FI"/>
        </a:p>
      </dgm:t>
    </dgm:pt>
    <dgm:pt modelId="{1906352B-A12B-40DC-B6BE-2085FBE2D177}">
      <dgm:prSet phldrT="[Teksti]" custT="1"/>
      <dgm:spPr/>
      <dgm:t>
        <a:bodyPr/>
        <a:lstStyle/>
        <a:p>
          <a:r>
            <a:rPr lang="fi-FI" sz="1100" dirty="0">
              <a:solidFill>
                <a:schemeClr val="tx1"/>
              </a:solidFill>
            </a:rPr>
            <a:t>Kunnat</a:t>
          </a:r>
        </a:p>
      </dgm:t>
    </dgm:pt>
    <dgm:pt modelId="{D41CBA22-AAEB-40F4-94DA-76F603E5EA21}" type="parTrans" cxnId="{827BA00D-BFAC-419E-BC38-41E9AFD1AB2F}">
      <dgm:prSet/>
      <dgm:spPr/>
      <dgm:t>
        <a:bodyPr/>
        <a:lstStyle/>
        <a:p>
          <a:endParaRPr lang="fi-FI"/>
        </a:p>
      </dgm:t>
    </dgm:pt>
    <dgm:pt modelId="{F9811316-B485-481A-B6CB-686A2960BCB7}" type="sibTrans" cxnId="{827BA00D-BFAC-419E-BC38-41E9AFD1AB2F}">
      <dgm:prSet/>
      <dgm:spPr/>
      <dgm:t>
        <a:bodyPr/>
        <a:lstStyle/>
        <a:p>
          <a:endParaRPr lang="fi-FI"/>
        </a:p>
      </dgm:t>
    </dgm:pt>
    <dgm:pt modelId="{8F8D9181-8995-4A4F-B261-C65B5909F77A}">
      <dgm:prSet phldrT="[Teksti]" custT="1"/>
      <dgm:spPr/>
      <dgm:t>
        <a:bodyPr/>
        <a:lstStyle/>
        <a:p>
          <a:r>
            <a:rPr lang="fi-FI" sz="1100" dirty="0">
              <a:solidFill>
                <a:schemeClr val="tx1"/>
              </a:solidFill>
            </a:rPr>
            <a:t>Kehittämis-organisaatiot</a:t>
          </a:r>
        </a:p>
      </dgm:t>
    </dgm:pt>
    <dgm:pt modelId="{BD71A787-5481-4604-86DD-3649491876D5}" type="parTrans" cxnId="{9FDF4983-49C2-4E81-8789-1C2123A01393}">
      <dgm:prSet/>
      <dgm:spPr/>
      <dgm:t>
        <a:bodyPr/>
        <a:lstStyle/>
        <a:p>
          <a:endParaRPr lang="fi-FI"/>
        </a:p>
      </dgm:t>
    </dgm:pt>
    <dgm:pt modelId="{9F3545AF-8BE7-4D15-966D-84A249C7892C}" type="sibTrans" cxnId="{9FDF4983-49C2-4E81-8789-1C2123A01393}">
      <dgm:prSet/>
      <dgm:spPr/>
      <dgm:t>
        <a:bodyPr/>
        <a:lstStyle/>
        <a:p>
          <a:endParaRPr lang="fi-FI"/>
        </a:p>
      </dgm:t>
    </dgm:pt>
    <dgm:pt modelId="{593F520B-7EEF-4C36-B869-5B0BCBC38BE9}" type="pres">
      <dgm:prSet presAssocID="{67758BBF-3236-4EAA-B654-32D66ACF039A}" presName="cycle" presStyleCnt="0">
        <dgm:presLayoutVars>
          <dgm:dir/>
          <dgm:resizeHandles val="exact"/>
        </dgm:presLayoutVars>
      </dgm:prSet>
      <dgm:spPr/>
    </dgm:pt>
    <dgm:pt modelId="{BF607D63-1405-427B-94E5-D0A7634F89EE}" type="pres">
      <dgm:prSet presAssocID="{D51584F8-BEA0-481E-AB1F-3B9E5472EC87}" presName="node" presStyleLbl="node1" presStyleIdx="0" presStyleCnt="9" custScaleX="133614">
        <dgm:presLayoutVars>
          <dgm:bulletEnabled val="1"/>
        </dgm:presLayoutVars>
      </dgm:prSet>
      <dgm:spPr/>
    </dgm:pt>
    <dgm:pt modelId="{923BD7EC-F88C-4B4C-B213-065B206D25F0}" type="pres">
      <dgm:prSet presAssocID="{5520B384-A81E-4EB5-A8C0-71DE19B057DB}" presName="sibTrans" presStyleLbl="sibTrans2D1" presStyleIdx="0" presStyleCnt="9"/>
      <dgm:spPr/>
    </dgm:pt>
    <dgm:pt modelId="{CEDBE544-DAEA-4539-943B-71754526ABBF}" type="pres">
      <dgm:prSet presAssocID="{5520B384-A81E-4EB5-A8C0-71DE19B057DB}" presName="connectorText" presStyleLbl="sibTrans2D1" presStyleIdx="0" presStyleCnt="9"/>
      <dgm:spPr/>
    </dgm:pt>
    <dgm:pt modelId="{ED5A3906-4EC7-45E1-8DDE-E0C8317F83F3}" type="pres">
      <dgm:prSet presAssocID="{8DE3A7EA-77A3-4635-84AA-15A31883E978}" presName="node" presStyleLbl="node1" presStyleIdx="1" presStyleCnt="9" custScaleX="142886" custRadScaleRad="105724" custRadScaleInc="16187">
        <dgm:presLayoutVars>
          <dgm:bulletEnabled val="1"/>
        </dgm:presLayoutVars>
      </dgm:prSet>
      <dgm:spPr/>
    </dgm:pt>
    <dgm:pt modelId="{6D7DB29A-D8BB-4254-995B-E90F05CBC078}" type="pres">
      <dgm:prSet presAssocID="{8F3A1186-5FB9-4C3F-ACE4-1204A223CF16}" presName="sibTrans" presStyleLbl="sibTrans2D1" presStyleIdx="1" presStyleCnt="9"/>
      <dgm:spPr/>
    </dgm:pt>
    <dgm:pt modelId="{044FA5EE-562C-4610-ABBD-74E255015FF9}" type="pres">
      <dgm:prSet presAssocID="{8F3A1186-5FB9-4C3F-ACE4-1204A223CF16}" presName="connectorText" presStyleLbl="sibTrans2D1" presStyleIdx="1" presStyleCnt="9"/>
      <dgm:spPr/>
    </dgm:pt>
    <dgm:pt modelId="{DA539147-29C3-4239-B87A-D974BCC4BCBC}" type="pres">
      <dgm:prSet presAssocID="{9FF22EB1-B913-4E54-8F5A-524931DAB706}" presName="node" presStyleLbl="node1" presStyleIdx="2" presStyleCnt="9" custScaleX="137330" custRadScaleRad="116776" custRadScaleInc="4378">
        <dgm:presLayoutVars>
          <dgm:bulletEnabled val="1"/>
        </dgm:presLayoutVars>
      </dgm:prSet>
      <dgm:spPr/>
    </dgm:pt>
    <dgm:pt modelId="{597840A8-0825-4D88-B187-5EC515F6AD4F}" type="pres">
      <dgm:prSet presAssocID="{954A8444-0EED-44D0-812F-D988B3B0343D}" presName="sibTrans" presStyleLbl="sibTrans2D1" presStyleIdx="2" presStyleCnt="9"/>
      <dgm:spPr/>
    </dgm:pt>
    <dgm:pt modelId="{DB819F8A-604A-42A3-9B0F-1C9CE48621A0}" type="pres">
      <dgm:prSet presAssocID="{954A8444-0EED-44D0-812F-D988B3B0343D}" presName="connectorText" presStyleLbl="sibTrans2D1" presStyleIdx="2" presStyleCnt="9"/>
      <dgm:spPr/>
    </dgm:pt>
    <dgm:pt modelId="{C7F3E47E-5632-4914-ABB9-16CB3D56DBCA}" type="pres">
      <dgm:prSet presAssocID="{0AE247C3-A115-4CD0-B556-B207571A8F7B}" presName="node" presStyleLbl="node1" presStyleIdx="3" presStyleCnt="9" custScaleX="142525" custRadScaleRad="111940" custRadScaleInc="-14903">
        <dgm:presLayoutVars>
          <dgm:bulletEnabled val="1"/>
        </dgm:presLayoutVars>
      </dgm:prSet>
      <dgm:spPr/>
    </dgm:pt>
    <dgm:pt modelId="{9BEDA3FF-EA5A-4085-B2E2-BC108A79D26D}" type="pres">
      <dgm:prSet presAssocID="{3E327D51-F940-46C0-864A-5184690B77FB}" presName="sibTrans" presStyleLbl="sibTrans2D1" presStyleIdx="3" presStyleCnt="9"/>
      <dgm:spPr/>
    </dgm:pt>
    <dgm:pt modelId="{C8A63F6C-7FD6-4CD9-9BFA-BAD115F9DFCD}" type="pres">
      <dgm:prSet presAssocID="{3E327D51-F940-46C0-864A-5184690B77FB}" presName="connectorText" presStyleLbl="sibTrans2D1" presStyleIdx="3" presStyleCnt="9"/>
      <dgm:spPr/>
    </dgm:pt>
    <dgm:pt modelId="{363E489B-AE59-47A9-9E5B-CBD69B0D8F77}" type="pres">
      <dgm:prSet presAssocID="{D634FFF0-7E48-450C-A1AC-B3B3A49E2316}" presName="node" presStyleLbl="node1" presStyleIdx="4" presStyleCnt="9" custScaleX="135465" custRadScaleRad="106253" custRadScaleInc="-21482">
        <dgm:presLayoutVars>
          <dgm:bulletEnabled val="1"/>
        </dgm:presLayoutVars>
      </dgm:prSet>
      <dgm:spPr/>
    </dgm:pt>
    <dgm:pt modelId="{8AECAA0D-0832-4B3A-9F7F-475F2E54E612}" type="pres">
      <dgm:prSet presAssocID="{01B0B6E9-9E3A-44DD-B2BE-DF076C0A2DFE}" presName="sibTrans" presStyleLbl="sibTrans2D1" presStyleIdx="4" presStyleCnt="9"/>
      <dgm:spPr/>
    </dgm:pt>
    <dgm:pt modelId="{6473C489-3EDA-4866-8EBD-986BC3CB222C}" type="pres">
      <dgm:prSet presAssocID="{01B0B6E9-9E3A-44DD-B2BE-DF076C0A2DFE}" presName="connectorText" presStyleLbl="sibTrans2D1" presStyleIdx="4" presStyleCnt="9"/>
      <dgm:spPr/>
    </dgm:pt>
    <dgm:pt modelId="{1BAAA417-49B0-47B8-98F8-99AF465A7693}" type="pres">
      <dgm:prSet presAssocID="{1906352B-A12B-40DC-B6BE-2085FBE2D177}" presName="node" presStyleLbl="node1" presStyleIdx="5" presStyleCnt="9" custScaleX="130080">
        <dgm:presLayoutVars>
          <dgm:bulletEnabled val="1"/>
        </dgm:presLayoutVars>
      </dgm:prSet>
      <dgm:spPr/>
    </dgm:pt>
    <dgm:pt modelId="{60C18F82-480A-42B6-863C-F504B20120A5}" type="pres">
      <dgm:prSet presAssocID="{F9811316-B485-481A-B6CB-686A2960BCB7}" presName="sibTrans" presStyleLbl="sibTrans2D1" presStyleIdx="5" presStyleCnt="9"/>
      <dgm:spPr/>
    </dgm:pt>
    <dgm:pt modelId="{9ADD056F-5E52-4E02-AAE7-9B05B2EA47F9}" type="pres">
      <dgm:prSet presAssocID="{F9811316-B485-481A-B6CB-686A2960BCB7}" presName="connectorText" presStyleLbl="sibTrans2D1" presStyleIdx="5" presStyleCnt="9"/>
      <dgm:spPr/>
    </dgm:pt>
    <dgm:pt modelId="{5665D17D-CA4F-4F10-8071-87BE5B04B720}" type="pres">
      <dgm:prSet presAssocID="{8F8D9181-8995-4A4F-B261-C65B5909F77A}" presName="node" presStyleLbl="node1" presStyleIdx="6" presStyleCnt="9" custScaleX="125915" custRadScaleRad="110913" custRadScaleInc="13550">
        <dgm:presLayoutVars>
          <dgm:bulletEnabled val="1"/>
        </dgm:presLayoutVars>
      </dgm:prSet>
      <dgm:spPr/>
    </dgm:pt>
    <dgm:pt modelId="{787B5783-CBFD-4F36-ABF3-8A72709C2B8E}" type="pres">
      <dgm:prSet presAssocID="{9F3545AF-8BE7-4D15-966D-84A249C7892C}" presName="sibTrans" presStyleLbl="sibTrans2D1" presStyleIdx="6" presStyleCnt="9"/>
      <dgm:spPr/>
    </dgm:pt>
    <dgm:pt modelId="{3F202C86-3AC5-4CD2-9943-2E3C55FC4995}" type="pres">
      <dgm:prSet presAssocID="{9F3545AF-8BE7-4D15-966D-84A249C7892C}" presName="connectorText" presStyleLbl="sibTrans2D1" presStyleIdx="6" presStyleCnt="9"/>
      <dgm:spPr/>
    </dgm:pt>
    <dgm:pt modelId="{F1289973-A053-40CE-A203-5F615FA59CAA}" type="pres">
      <dgm:prSet presAssocID="{CE424C1A-0C53-4E17-8A63-EA2AB5326D88}" presName="node" presStyleLbl="node1" presStyleIdx="7" presStyleCnt="9" custScaleX="119399" custRadScaleRad="123521" custRadScaleInc="-6889">
        <dgm:presLayoutVars>
          <dgm:bulletEnabled val="1"/>
        </dgm:presLayoutVars>
      </dgm:prSet>
      <dgm:spPr/>
    </dgm:pt>
    <dgm:pt modelId="{30D64AF8-987D-45C2-9847-E8B70CECA26E}" type="pres">
      <dgm:prSet presAssocID="{85E66392-305C-4A5C-9005-0C5036273D93}" presName="sibTrans" presStyleLbl="sibTrans2D1" presStyleIdx="7" presStyleCnt="9"/>
      <dgm:spPr/>
    </dgm:pt>
    <dgm:pt modelId="{D22A8921-AE98-478E-A3B9-81E01721B702}" type="pres">
      <dgm:prSet presAssocID="{85E66392-305C-4A5C-9005-0C5036273D93}" presName="connectorText" presStyleLbl="sibTrans2D1" presStyleIdx="7" presStyleCnt="9"/>
      <dgm:spPr/>
    </dgm:pt>
    <dgm:pt modelId="{12A6C9CF-5E56-4742-87EE-091A14B28D25}" type="pres">
      <dgm:prSet presAssocID="{8FE07456-BCEB-49DF-A811-80106F7DC3F1}" presName="node" presStyleLbl="node1" presStyleIdx="8" presStyleCnt="9" custScaleX="125976" custRadScaleRad="110010" custRadScaleInc="-28258">
        <dgm:presLayoutVars>
          <dgm:bulletEnabled val="1"/>
        </dgm:presLayoutVars>
      </dgm:prSet>
      <dgm:spPr/>
    </dgm:pt>
    <dgm:pt modelId="{C1A717BF-89FB-4F1B-A597-DE96E1C28573}" type="pres">
      <dgm:prSet presAssocID="{7BDFF88C-6146-4E11-8911-60F88CA1EC4D}" presName="sibTrans" presStyleLbl="sibTrans2D1" presStyleIdx="8" presStyleCnt="9"/>
      <dgm:spPr/>
    </dgm:pt>
    <dgm:pt modelId="{B5F43A02-A2FB-48AF-96DB-17FAF3990913}" type="pres">
      <dgm:prSet presAssocID="{7BDFF88C-6146-4E11-8911-60F88CA1EC4D}" presName="connectorText" presStyleLbl="sibTrans2D1" presStyleIdx="8" presStyleCnt="9"/>
      <dgm:spPr/>
    </dgm:pt>
  </dgm:ptLst>
  <dgm:cxnLst>
    <dgm:cxn modelId="{937FC208-35ED-42BB-A38E-5B025BF6048E}" srcId="{67758BBF-3236-4EAA-B654-32D66ACF039A}" destId="{D51584F8-BEA0-481E-AB1F-3B9E5472EC87}" srcOrd="0" destOrd="0" parTransId="{B26DAE0B-621F-45AA-83BA-11736093E7A4}" sibTransId="{5520B384-A81E-4EB5-A8C0-71DE19B057DB}"/>
    <dgm:cxn modelId="{21E03D0C-E9E0-431E-BC5C-1919CEEC24E2}" type="presOf" srcId="{3E327D51-F940-46C0-864A-5184690B77FB}" destId="{9BEDA3FF-EA5A-4085-B2E2-BC108A79D26D}" srcOrd="0" destOrd="0" presId="urn:microsoft.com/office/officeart/2005/8/layout/cycle2"/>
    <dgm:cxn modelId="{827BA00D-BFAC-419E-BC38-41E9AFD1AB2F}" srcId="{67758BBF-3236-4EAA-B654-32D66ACF039A}" destId="{1906352B-A12B-40DC-B6BE-2085FBE2D177}" srcOrd="5" destOrd="0" parTransId="{D41CBA22-AAEB-40F4-94DA-76F603E5EA21}" sibTransId="{F9811316-B485-481A-B6CB-686A2960BCB7}"/>
    <dgm:cxn modelId="{CB9E0B0F-F0AF-4CF6-AE3E-F6C1EDF2BAD7}" srcId="{67758BBF-3236-4EAA-B654-32D66ACF039A}" destId="{9FF22EB1-B913-4E54-8F5A-524931DAB706}" srcOrd="2" destOrd="0" parTransId="{0C5657C6-709C-47AE-B006-22CBC9B601F0}" sibTransId="{954A8444-0EED-44D0-812F-D988B3B0343D}"/>
    <dgm:cxn modelId="{BC08B218-3A16-47F7-957A-1A9B26B05001}" srcId="{67758BBF-3236-4EAA-B654-32D66ACF039A}" destId="{8FE07456-BCEB-49DF-A811-80106F7DC3F1}" srcOrd="8" destOrd="0" parTransId="{48460A7C-B3B0-490A-A2E3-2C2C4EBDCF18}" sibTransId="{7BDFF88C-6146-4E11-8911-60F88CA1EC4D}"/>
    <dgm:cxn modelId="{32AB5C1C-CF63-493A-ADFA-F06400394C26}" type="presOf" srcId="{1906352B-A12B-40DC-B6BE-2085FBE2D177}" destId="{1BAAA417-49B0-47B8-98F8-99AF465A7693}" srcOrd="0" destOrd="0" presId="urn:microsoft.com/office/officeart/2005/8/layout/cycle2"/>
    <dgm:cxn modelId="{F288EE1E-344C-4753-B28E-E1798B14F912}" type="presOf" srcId="{7BDFF88C-6146-4E11-8911-60F88CA1EC4D}" destId="{B5F43A02-A2FB-48AF-96DB-17FAF3990913}" srcOrd="1" destOrd="0" presId="urn:microsoft.com/office/officeart/2005/8/layout/cycle2"/>
    <dgm:cxn modelId="{EBB5D920-1261-4761-AFBD-D31D310A145E}" type="presOf" srcId="{85E66392-305C-4A5C-9005-0C5036273D93}" destId="{30D64AF8-987D-45C2-9847-E8B70CECA26E}" srcOrd="0" destOrd="0" presId="urn:microsoft.com/office/officeart/2005/8/layout/cycle2"/>
    <dgm:cxn modelId="{14CF982D-F638-414A-A013-03E9A5ACD10C}" srcId="{67758BBF-3236-4EAA-B654-32D66ACF039A}" destId="{CE424C1A-0C53-4E17-8A63-EA2AB5326D88}" srcOrd="7" destOrd="0" parTransId="{E463EB84-85F4-468B-9F42-12466A9A8D1A}" sibTransId="{85E66392-305C-4A5C-9005-0C5036273D93}"/>
    <dgm:cxn modelId="{C0F86232-1C9D-4297-8D0F-648E11D0DC4F}" type="presOf" srcId="{F9811316-B485-481A-B6CB-686A2960BCB7}" destId="{9ADD056F-5E52-4E02-AAE7-9B05B2EA47F9}" srcOrd="1" destOrd="0" presId="urn:microsoft.com/office/officeart/2005/8/layout/cycle2"/>
    <dgm:cxn modelId="{90BBFD3F-60AA-4E26-B05E-D8E9CF154F2F}" type="presOf" srcId="{F9811316-B485-481A-B6CB-686A2960BCB7}" destId="{60C18F82-480A-42B6-863C-F504B20120A5}" srcOrd="0" destOrd="0" presId="urn:microsoft.com/office/officeart/2005/8/layout/cycle2"/>
    <dgm:cxn modelId="{B12D935B-5686-414B-9FFE-E887FFE19F25}" type="presOf" srcId="{8F3A1186-5FB9-4C3F-ACE4-1204A223CF16}" destId="{6D7DB29A-D8BB-4254-995B-E90F05CBC078}" srcOrd="0" destOrd="0" presId="urn:microsoft.com/office/officeart/2005/8/layout/cycle2"/>
    <dgm:cxn modelId="{13B3C15D-BD9C-4A52-A230-1C967A832914}" type="presOf" srcId="{954A8444-0EED-44D0-812F-D988B3B0343D}" destId="{597840A8-0825-4D88-B187-5EC515F6AD4F}" srcOrd="0" destOrd="0" presId="urn:microsoft.com/office/officeart/2005/8/layout/cycle2"/>
    <dgm:cxn modelId="{73017E65-C619-47ED-BD35-EE25A7DC855C}" srcId="{67758BBF-3236-4EAA-B654-32D66ACF039A}" destId="{8DE3A7EA-77A3-4635-84AA-15A31883E978}" srcOrd="1" destOrd="0" parTransId="{40F6DC69-659F-4312-8E30-AF21C696AD7B}" sibTransId="{8F3A1186-5FB9-4C3F-ACE4-1204A223CF16}"/>
    <dgm:cxn modelId="{86131048-467C-4D22-AB34-574A8DEEAA35}" type="presOf" srcId="{8FE07456-BCEB-49DF-A811-80106F7DC3F1}" destId="{12A6C9CF-5E56-4742-87EE-091A14B28D25}" srcOrd="0" destOrd="0" presId="urn:microsoft.com/office/officeart/2005/8/layout/cycle2"/>
    <dgm:cxn modelId="{34B9316C-3CCE-4B85-894F-98A675580FDF}" type="presOf" srcId="{5520B384-A81E-4EB5-A8C0-71DE19B057DB}" destId="{CEDBE544-DAEA-4539-943B-71754526ABBF}" srcOrd="1" destOrd="0" presId="urn:microsoft.com/office/officeart/2005/8/layout/cycle2"/>
    <dgm:cxn modelId="{D0A9606C-1066-47AB-A66B-F6CB222988F7}" type="presOf" srcId="{85E66392-305C-4A5C-9005-0C5036273D93}" destId="{D22A8921-AE98-478E-A3B9-81E01721B702}" srcOrd="1" destOrd="0" presId="urn:microsoft.com/office/officeart/2005/8/layout/cycle2"/>
    <dgm:cxn modelId="{9FDF4983-49C2-4E81-8789-1C2123A01393}" srcId="{67758BBF-3236-4EAA-B654-32D66ACF039A}" destId="{8F8D9181-8995-4A4F-B261-C65B5909F77A}" srcOrd="6" destOrd="0" parTransId="{BD71A787-5481-4604-86DD-3649491876D5}" sibTransId="{9F3545AF-8BE7-4D15-966D-84A249C7892C}"/>
    <dgm:cxn modelId="{D5BFF085-C42D-4387-84F9-D9C5F3A995F6}" type="presOf" srcId="{9F3545AF-8BE7-4D15-966D-84A249C7892C}" destId="{787B5783-CBFD-4F36-ABF3-8A72709C2B8E}" srcOrd="0" destOrd="0" presId="urn:microsoft.com/office/officeart/2005/8/layout/cycle2"/>
    <dgm:cxn modelId="{94F5B88B-607F-4C13-A770-AB6FB49E6A70}" type="presOf" srcId="{954A8444-0EED-44D0-812F-D988B3B0343D}" destId="{DB819F8A-604A-42A3-9B0F-1C9CE48621A0}" srcOrd="1" destOrd="0" presId="urn:microsoft.com/office/officeart/2005/8/layout/cycle2"/>
    <dgm:cxn modelId="{D4549E93-764B-4F42-B63E-66D362E63480}" type="presOf" srcId="{D51584F8-BEA0-481E-AB1F-3B9E5472EC87}" destId="{BF607D63-1405-427B-94E5-D0A7634F89EE}" srcOrd="0" destOrd="0" presId="urn:microsoft.com/office/officeart/2005/8/layout/cycle2"/>
    <dgm:cxn modelId="{F314249B-3E69-4AAE-8B5B-299F9C09D5A9}" type="presOf" srcId="{01B0B6E9-9E3A-44DD-B2BE-DF076C0A2DFE}" destId="{6473C489-3EDA-4866-8EBD-986BC3CB222C}" srcOrd="1" destOrd="0" presId="urn:microsoft.com/office/officeart/2005/8/layout/cycle2"/>
    <dgm:cxn modelId="{EE811D9C-F15B-41DC-AB9A-6F67A051B935}" type="presOf" srcId="{01B0B6E9-9E3A-44DD-B2BE-DF076C0A2DFE}" destId="{8AECAA0D-0832-4B3A-9F7F-475F2E54E612}" srcOrd="0" destOrd="0" presId="urn:microsoft.com/office/officeart/2005/8/layout/cycle2"/>
    <dgm:cxn modelId="{E406CDA4-45F4-4B7E-BC93-4246576CA111}" type="presOf" srcId="{5520B384-A81E-4EB5-A8C0-71DE19B057DB}" destId="{923BD7EC-F88C-4B4C-B213-065B206D25F0}" srcOrd="0" destOrd="0" presId="urn:microsoft.com/office/officeart/2005/8/layout/cycle2"/>
    <dgm:cxn modelId="{0E7AE6B3-5328-4B6A-AB3F-E5C5CF87BC8D}" type="presOf" srcId="{9F3545AF-8BE7-4D15-966D-84A249C7892C}" destId="{3F202C86-3AC5-4CD2-9943-2E3C55FC4995}" srcOrd="1" destOrd="0" presId="urn:microsoft.com/office/officeart/2005/8/layout/cycle2"/>
    <dgm:cxn modelId="{D1D1D3B6-27AA-4A59-973D-483899168A7A}" type="presOf" srcId="{CE424C1A-0C53-4E17-8A63-EA2AB5326D88}" destId="{F1289973-A053-40CE-A203-5F615FA59CAA}" srcOrd="0" destOrd="0" presId="urn:microsoft.com/office/officeart/2005/8/layout/cycle2"/>
    <dgm:cxn modelId="{3E38D7BA-D38A-460A-857E-23AF38FC0481}" srcId="{67758BBF-3236-4EAA-B654-32D66ACF039A}" destId="{0AE247C3-A115-4CD0-B556-B207571A8F7B}" srcOrd="3" destOrd="0" parTransId="{ED8DE43A-6C4B-488A-BAB9-3FA9F314AFFE}" sibTransId="{3E327D51-F940-46C0-864A-5184690B77FB}"/>
    <dgm:cxn modelId="{3C68A3BD-E32C-401F-B445-72719A818CFD}" type="presOf" srcId="{7BDFF88C-6146-4E11-8911-60F88CA1EC4D}" destId="{C1A717BF-89FB-4F1B-A597-DE96E1C28573}" srcOrd="0" destOrd="0" presId="urn:microsoft.com/office/officeart/2005/8/layout/cycle2"/>
    <dgm:cxn modelId="{8D9259C5-C2D7-4343-84AB-F84D11CABAFE}" type="presOf" srcId="{9FF22EB1-B913-4E54-8F5A-524931DAB706}" destId="{DA539147-29C3-4239-B87A-D974BCC4BCBC}" srcOrd="0" destOrd="0" presId="urn:microsoft.com/office/officeart/2005/8/layout/cycle2"/>
    <dgm:cxn modelId="{CD7EB3DC-1D04-4225-AB93-C380E34B7799}" type="presOf" srcId="{8DE3A7EA-77A3-4635-84AA-15A31883E978}" destId="{ED5A3906-4EC7-45E1-8DDE-E0C8317F83F3}" srcOrd="0" destOrd="0" presId="urn:microsoft.com/office/officeart/2005/8/layout/cycle2"/>
    <dgm:cxn modelId="{8D8D0DE0-630D-4C0A-A967-0FD64C727276}" srcId="{67758BBF-3236-4EAA-B654-32D66ACF039A}" destId="{D634FFF0-7E48-450C-A1AC-B3B3A49E2316}" srcOrd="4" destOrd="0" parTransId="{FA1989EA-3654-4FC6-A541-FB85863A3DA5}" sibTransId="{01B0B6E9-9E3A-44DD-B2BE-DF076C0A2DFE}"/>
    <dgm:cxn modelId="{FFDCE1E1-21C5-4766-BDD6-05591B1DD717}" type="presOf" srcId="{3E327D51-F940-46C0-864A-5184690B77FB}" destId="{C8A63F6C-7FD6-4CD9-9BFA-BAD115F9DFCD}" srcOrd="1" destOrd="0" presId="urn:microsoft.com/office/officeart/2005/8/layout/cycle2"/>
    <dgm:cxn modelId="{1A1AC3E6-1AB9-45E3-AC66-27FC28A0FF40}" type="presOf" srcId="{8F3A1186-5FB9-4C3F-ACE4-1204A223CF16}" destId="{044FA5EE-562C-4610-ABBD-74E255015FF9}" srcOrd="1" destOrd="0" presId="urn:microsoft.com/office/officeart/2005/8/layout/cycle2"/>
    <dgm:cxn modelId="{BDB61FFA-0C33-40EE-B74D-8C944ADC0BC5}" type="presOf" srcId="{67758BBF-3236-4EAA-B654-32D66ACF039A}" destId="{593F520B-7EEF-4C36-B869-5B0BCBC38BE9}" srcOrd="0" destOrd="0" presId="urn:microsoft.com/office/officeart/2005/8/layout/cycle2"/>
    <dgm:cxn modelId="{C84003FB-046B-499C-B557-F38730A3A0CB}" type="presOf" srcId="{0AE247C3-A115-4CD0-B556-B207571A8F7B}" destId="{C7F3E47E-5632-4914-ABB9-16CB3D56DBCA}" srcOrd="0" destOrd="0" presId="urn:microsoft.com/office/officeart/2005/8/layout/cycle2"/>
    <dgm:cxn modelId="{844C9CFE-A962-4AF0-8998-8F44A3BA9118}" type="presOf" srcId="{8F8D9181-8995-4A4F-B261-C65B5909F77A}" destId="{5665D17D-CA4F-4F10-8071-87BE5B04B720}" srcOrd="0" destOrd="0" presId="urn:microsoft.com/office/officeart/2005/8/layout/cycle2"/>
    <dgm:cxn modelId="{AEB6C6FF-8F3A-4771-BB7D-CD122CB61773}" type="presOf" srcId="{D634FFF0-7E48-450C-A1AC-B3B3A49E2316}" destId="{363E489B-AE59-47A9-9E5B-CBD69B0D8F77}" srcOrd="0" destOrd="0" presId="urn:microsoft.com/office/officeart/2005/8/layout/cycle2"/>
    <dgm:cxn modelId="{BAA54F21-B2F0-4511-94BB-D2324C37ECE5}" type="presParOf" srcId="{593F520B-7EEF-4C36-B869-5B0BCBC38BE9}" destId="{BF607D63-1405-427B-94E5-D0A7634F89EE}" srcOrd="0" destOrd="0" presId="urn:microsoft.com/office/officeart/2005/8/layout/cycle2"/>
    <dgm:cxn modelId="{1BA72D2C-BCB6-4690-B9B7-1F4D1EE02450}" type="presParOf" srcId="{593F520B-7EEF-4C36-B869-5B0BCBC38BE9}" destId="{923BD7EC-F88C-4B4C-B213-065B206D25F0}" srcOrd="1" destOrd="0" presId="urn:microsoft.com/office/officeart/2005/8/layout/cycle2"/>
    <dgm:cxn modelId="{E3745C62-DEE8-46C0-880B-58B9033B11C7}" type="presParOf" srcId="{923BD7EC-F88C-4B4C-B213-065B206D25F0}" destId="{CEDBE544-DAEA-4539-943B-71754526ABBF}" srcOrd="0" destOrd="0" presId="urn:microsoft.com/office/officeart/2005/8/layout/cycle2"/>
    <dgm:cxn modelId="{B461E957-9C8F-4566-BE6B-D62C053212FD}" type="presParOf" srcId="{593F520B-7EEF-4C36-B869-5B0BCBC38BE9}" destId="{ED5A3906-4EC7-45E1-8DDE-E0C8317F83F3}" srcOrd="2" destOrd="0" presId="urn:microsoft.com/office/officeart/2005/8/layout/cycle2"/>
    <dgm:cxn modelId="{C3E71F19-7A65-4A05-91A0-BAEDEB00AD6D}" type="presParOf" srcId="{593F520B-7EEF-4C36-B869-5B0BCBC38BE9}" destId="{6D7DB29A-D8BB-4254-995B-E90F05CBC078}" srcOrd="3" destOrd="0" presId="urn:microsoft.com/office/officeart/2005/8/layout/cycle2"/>
    <dgm:cxn modelId="{F7C462EF-4D75-42E4-AD89-205F68FFA074}" type="presParOf" srcId="{6D7DB29A-D8BB-4254-995B-E90F05CBC078}" destId="{044FA5EE-562C-4610-ABBD-74E255015FF9}" srcOrd="0" destOrd="0" presId="urn:microsoft.com/office/officeart/2005/8/layout/cycle2"/>
    <dgm:cxn modelId="{FE00A566-DC84-4C50-949D-BE5919879AAF}" type="presParOf" srcId="{593F520B-7EEF-4C36-B869-5B0BCBC38BE9}" destId="{DA539147-29C3-4239-B87A-D974BCC4BCBC}" srcOrd="4" destOrd="0" presId="urn:microsoft.com/office/officeart/2005/8/layout/cycle2"/>
    <dgm:cxn modelId="{85B688B0-9D5B-4560-92B0-915968E105CA}" type="presParOf" srcId="{593F520B-7EEF-4C36-B869-5B0BCBC38BE9}" destId="{597840A8-0825-4D88-B187-5EC515F6AD4F}" srcOrd="5" destOrd="0" presId="urn:microsoft.com/office/officeart/2005/8/layout/cycle2"/>
    <dgm:cxn modelId="{44DF6BB4-7221-4FF6-B834-4887B1128743}" type="presParOf" srcId="{597840A8-0825-4D88-B187-5EC515F6AD4F}" destId="{DB819F8A-604A-42A3-9B0F-1C9CE48621A0}" srcOrd="0" destOrd="0" presId="urn:microsoft.com/office/officeart/2005/8/layout/cycle2"/>
    <dgm:cxn modelId="{173CE590-712E-43F3-ACE2-9EFD018CC652}" type="presParOf" srcId="{593F520B-7EEF-4C36-B869-5B0BCBC38BE9}" destId="{C7F3E47E-5632-4914-ABB9-16CB3D56DBCA}" srcOrd="6" destOrd="0" presId="urn:microsoft.com/office/officeart/2005/8/layout/cycle2"/>
    <dgm:cxn modelId="{2E83BC53-36AD-4856-8367-D90E90848D07}" type="presParOf" srcId="{593F520B-7EEF-4C36-B869-5B0BCBC38BE9}" destId="{9BEDA3FF-EA5A-4085-B2E2-BC108A79D26D}" srcOrd="7" destOrd="0" presId="urn:microsoft.com/office/officeart/2005/8/layout/cycle2"/>
    <dgm:cxn modelId="{B7102FA9-2FF8-4F58-96B0-6401DA15CDE8}" type="presParOf" srcId="{9BEDA3FF-EA5A-4085-B2E2-BC108A79D26D}" destId="{C8A63F6C-7FD6-4CD9-9BFA-BAD115F9DFCD}" srcOrd="0" destOrd="0" presId="urn:microsoft.com/office/officeart/2005/8/layout/cycle2"/>
    <dgm:cxn modelId="{5E8D5F2E-9136-45BF-A72E-A5318C4B2AF3}" type="presParOf" srcId="{593F520B-7EEF-4C36-B869-5B0BCBC38BE9}" destId="{363E489B-AE59-47A9-9E5B-CBD69B0D8F77}" srcOrd="8" destOrd="0" presId="urn:microsoft.com/office/officeart/2005/8/layout/cycle2"/>
    <dgm:cxn modelId="{0672FB06-4AB0-489B-A17B-C53CFB99E003}" type="presParOf" srcId="{593F520B-7EEF-4C36-B869-5B0BCBC38BE9}" destId="{8AECAA0D-0832-4B3A-9F7F-475F2E54E612}" srcOrd="9" destOrd="0" presId="urn:microsoft.com/office/officeart/2005/8/layout/cycle2"/>
    <dgm:cxn modelId="{42794683-D38A-4755-B490-A9DA3D5A7166}" type="presParOf" srcId="{8AECAA0D-0832-4B3A-9F7F-475F2E54E612}" destId="{6473C489-3EDA-4866-8EBD-986BC3CB222C}" srcOrd="0" destOrd="0" presId="urn:microsoft.com/office/officeart/2005/8/layout/cycle2"/>
    <dgm:cxn modelId="{556900E8-9CB1-4C3E-97A4-E519533F4B98}" type="presParOf" srcId="{593F520B-7EEF-4C36-B869-5B0BCBC38BE9}" destId="{1BAAA417-49B0-47B8-98F8-99AF465A7693}" srcOrd="10" destOrd="0" presId="urn:microsoft.com/office/officeart/2005/8/layout/cycle2"/>
    <dgm:cxn modelId="{1259D2A9-AFA9-4225-A471-27CBFAB98B24}" type="presParOf" srcId="{593F520B-7EEF-4C36-B869-5B0BCBC38BE9}" destId="{60C18F82-480A-42B6-863C-F504B20120A5}" srcOrd="11" destOrd="0" presId="urn:microsoft.com/office/officeart/2005/8/layout/cycle2"/>
    <dgm:cxn modelId="{76A360DF-4369-4093-AF4D-BF1FFBBD0EC2}" type="presParOf" srcId="{60C18F82-480A-42B6-863C-F504B20120A5}" destId="{9ADD056F-5E52-4E02-AAE7-9B05B2EA47F9}" srcOrd="0" destOrd="0" presId="urn:microsoft.com/office/officeart/2005/8/layout/cycle2"/>
    <dgm:cxn modelId="{E6224468-4ECB-44C6-909F-CC5CEB809638}" type="presParOf" srcId="{593F520B-7EEF-4C36-B869-5B0BCBC38BE9}" destId="{5665D17D-CA4F-4F10-8071-87BE5B04B720}" srcOrd="12" destOrd="0" presId="urn:microsoft.com/office/officeart/2005/8/layout/cycle2"/>
    <dgm:cxn modelId="{5069E48F-02B5-4CD1-A753-93007278DA52}" type="presParOf" srcId="{593F520B-7EEF-4C36-B869-5B0BCBC38BE9}" destId="{787B5783-CBFD-4F36-ABF3-8A72709C2B8E}" srcOrd="13" destOrd="0" presId="urn:microsoft.com/office/officeart/2005/8/layout/cycle2"/>
    <dgm:cxn modelId="{067CF033-9F5A-4004-8634-324404CD6E5F}" type="presParOf" srcId="{787B5783-CBFD-4F36-ABF3-8A72709C2B8E}" destId="{3F202C86-3AC5-4CD2-9943-2E3C55FC4995}" srcOrd="0" destOrd="0" presId="urn:microsoft.com/office/officeart/2005/8/layout/cycle2"/>
    <dgm:cxn modelId="{90B708E9-FF45-4506-A63E-045CB5182F0C}" type="presParOf" srcId="{593F520B-7EEF-4C36-B869-5B0BCBC38BE9}" destId="{F1289973-A053-40CE-A203-5F615FA59CAA}" srcOrd="14" destOrd="0" presId="urn:microsoft.com/office/officeart/2005/8/layout/cycle2"/>
    <dgm:cxn modelId="{A78E002C-A414-4535-817E-AA10F7669DB0}" type="presParOf" srcId="{593F520B-7EEF-4C36-B869-5B0BCBC38BE9}" destId="{30D64AF8-987D-45C2-9847-E8B70CECA26E}" srcOrd="15" destOrd="0" presId="urn:microsoft.com/office/officeart/2005/8/layout/cycle2"/>
    <dgm:cxn modelId="{EA6329C4-E95E-458C-87FC-28204419E04D}" type="presParOf" srcId="{30D64AF8-987D-45C2-9847-E8B70CECA26E}" destId="{D22A8921-AE98-478E-A3B9-81E01721B702}" srcOrd="0" destOrd="0" presId="urn:microsoft.com/office/officeart/2005/8/layout/cycle2"/>
    <dgm:cxn modelId="{92F0EB27-1D5E-4414-862D-BCBF45F01047}" type="presParOf" srcId="{593F520B-7EEF-4C36-B869-5B0BCBC38BE9}" destId="{12A6C9CF-5E56-4742-87EE-091A14B28D25}" srcOrd="16" destOrd="0" presId="urn:microsoft.com/office/officeart/2005/8/layout/cycle2"/>
    <dgm:cxn modelId="{EB612306-49F4-4B8D-92B7-70A2FEE1E4DC}" type="presParOf" srcId="{593F520B-7EEF-4C36-B869-5B0BCBC38BE9}" destId="{C1A717BF-89FB-4F1B-A597-DE96E1C28573}" srcOrd="17" destOrd="0" presId="urn:microsoft.com/office/officeart/2005/8/layout/cycle2"/>
    <dgm:cxn modelId="{D4DAF8C5-7F31-482D-B834-03FD1DFCEC2A}" type="presParOf" srcId="{C1A717BF-89FB-4F1B-A597-DE96E1C28573}" destId="{B5F43A02-A2FB-48AF-96DB-17FAF39909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7D63-1405-427B-94E5-D0A7634F89EE}">
      <dsp:nvSpPr>
        <dsp:cNvPr id="0" name=""/>
        <dsp:cNvSpPr/>
      </dsp:nvSpPr>
      <dsp:spPr>
        <a:xfrm>
          <a:off x="4479139" y="1524"/>
          <a:ext cx="1389635" cy="104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</a:rPr>
            <a:t>Maakunta-valtuusto</a:t>
          </a:r>
        </a:p>
      </dsp:txBody>
      <dsp:txXfrm>
        <a:off x="4682646" y="153834"/>
        <a:ext cx="982621" cy="735417"/>
      </dsp:txXfrm>
    </dsp:sp>
    <dsp:sp modelId="{923BD7EC-F88C-4B4C-B213-065B206D25F0}">
      <dsp:nvSpPr>
        <dsp:cNvPr id="0" name=""/>
        <dsp:cNvSpPr/>
      </dsp:nvSpPr>
      <dsp:spPr>
        <a:xfrm rot="1056161">
          <a:off x="5883509" y="600919"/>
          <a:ext cx="187618" cy="35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5884827" y="662610"/>
        <a:ext cx="131333" cy="210608"/>
      </dsp:txXfrm>
    </dsp:sp>
    <dsp:sp modelId="{ED5A3906-4EC7-45E1-8DDE-E0C8317F83F3}">
      <dsp:nvSpPr>
        <dsp:cNvPr id="0" name=""/>
        <dsp:cNvSpPr/>
      </dsp:nvSpPr>
      <dsp:spPr>
        <a:xfrm>
          <a:off x="6084797" y="526250"/>
          <a:ext cx="1486067" cy="104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</a:rPr>
            <a:t>Maakunnan yhteistyöryhmä</a:t>
          </a:r>
        </a:p>
      </dsp:txBody>
      <dsp:txXfrm>
        <a:off x="6302426" y="678560"/>
        <a:ext cx="1050809" cy="735417"/>
      </dsp:txXfrm>
    </dsp:sp>
    <dsp:sp modelId="{6D7DB29A-D8BB-4254-995B-E90F05CBC078}">
      <dsp:nvSpPr>
        <dsp:cNvPr id="0" name=""/>
        <dsp:cNvSpPr/>
      </dsp:nvSpPr>
      <dsp:spPr>
        <a:xfrm rot="3225838">
          <a:off x="7178076" y="1534513"/>
          <a:ext cx="272377" cy="35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7194782" y="1571761"/>
        <a:ext cx="190664" cy="210608"/>
      </dsp:txXfrm>
    </dsp:sp>
    <dsp:sp modelId="{DA539147-29C3-4239-B87A-D974BCC4BCBC}">
      <dsp:nvSpPr>
        <dsp:cNvPr id="0" name=""/>
        <dsp:cNvSpPr/>
      </dsp:nvSpPr>
      <dsp:spPr>
        <a:xfrm>
          <a:off x="7092792" y="1862260"/>
          <a:ext cx="1428283" cy="104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</a:rPr>
            <a:t>Yritykset</a:t>
          </a:r>
        </a:p>
      </dsp:txBody>
      <dsp:txXfrm>
        <a:off x="7301959" y="2014570"/>
        <a:ext cx="1009949" cy="735417"/>
      </dsp:txXfrm>
    </dsp:sp>
    <dsp:sp modelId="{597840A8-0825-4D88-B187-5EC515F6AD4F}">
      <dsp:nvSpPr>
        <dsp:cNvPr id="0" name=""/>
        <dsp:cNvSpPr/>
      </dsp:nvSpPr>
      <dsp:spPr>
        <a:xfrm rot="6159299">
          <a:off x="7479652" y="2990266"/>
          <a:ext cx="302721" cy="35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7535008" y="3016163"/>
        <a:ext cx="211905" cy="210608"/>
      </dsp:txXfrm>
    </dsp:sp>
    <dsp:sp modelId="{C7F3E47E-5632-4914-ABB9-16CB3D56DBCA}">
      <dsp:nvSpPr>
        <dsp:cNvPr id="0" name=""/>
        <dsp:cNvSpPr/>
      </dsp:nvSpPr>
      <dsp:spPr>
        <a:xfrm>
          <a:off x="6710073" y="3446444"/>
          <a:ext cx="1482313" cy="104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</a:rPr>
            <a:t>Järjestöt</a:t>
          </a:r>
        </a:p>
      </dsp:txBody>
      <dsp:txXfrm>
        <a:off x="6927153" y="3598754"/>
        <a:ext cx="1048153" cy="735417"/>
      </dsp:txXfrm>
    </dsp:sp>
    <dsp:sp modelId="{9BEDA3FF-EA5A-4085-B2E2-BC108A79D26D}">
      <dsp:nvSpPr>
        <dsp:cNvPr id="0" name=""/>
        <dsp:cNvSpPr/>
      </dsp:nvSpPr>
      <dsp:spPr>
        <a:xfrm rot="8541918">
          <a:off x="6712313" y="4285127"/>
          <a:ext cx="196054" cy="35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6765010" y="4337372"/>
        <a:ext cx="137238" cy="210608"/>
      </dsp:txXfrm>
    </dsp:sp>
    <dsp:sp modelId="{363E489B-AE59-47A9-9E5B-CBD69B0D8F77}">
      <dsp:nvSpPr>
        <dsp:cNvPr id="0" name=""/>
        <dsp:cNvSpPr/>
      </dsp:nvSpPr>
      <dsp:spPr>
        <a:xfrm>
          <a:off x="5467879" y="4432570"/>
          <a:ext cx="1408886" cy="104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</a:rPr>
            <a:t>Tutkimus- ja  oppilaitokset</a:t>
          </a:r>
        </a:p>
      </dsp:txBody>
      <dsp:txXfrm>
        <a:off x="5674206" y="4584880"/>
        <a:ext cx="996232" cy="735417"/>
      </dsp:txXfrm>
    </dsp:sp>
    <dsp:sp modelId="{8AECAA0D-0832-4B3A-9F7F-475F2E54E612}">
      <dsp:nvSpPr>
        <dsp:cNvPr id="0" name=""/>
        <dsp:cNvSpPr/>
      </dsp:nvSpPr>
      <dsp:spPr>
        <a:xfrm rot="10802946">
          <a:off x="5168985" y="4776313"/>
          <a:ext cx="211219" cy="35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5232351" y="4846542"/>
        <a:ext cx="147853" cy="210608"/>
      </dsp:txXfrm>
    </dsp:sp>
    <dsp:sp modelId="{1BAAA417-49B0-47B8-98F8-99AF465A7693}">
      <dsp:nvSpPr>
        <dsp:cNvPr id="0" name=""/>
        <dsp:cNvSpPr/>
      </dsp:nvSpPr>
      <dsp:spPr>
        <a:xfrm>
          <a:off x="3716473" y="4431045"/>
          <a:ext cx="1352880" cy="104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</a:rPr>
            <a:t>Kunnat</a:t>
          </a:r>
        </a:p>
      </dsp:txBody>
      <dsp:txXfrm>
        <a:off x="3914598" y="4583355"/>
        <a:ext cx="956630" cy="735417"/>
      </dsp:txXfrm>
    </dsp:sp>
    <dsp:sp modelId="{60C18F82-480A-42B6-863C-F504B20120A5}">
      <dsp:nvSpPr>
        <dsp:cNvPr id="0" name=""/>
        <dsp:cNvSpPr/>
      </dsp:nvSpPr>
      <dsp:spPr>
        <a:xfrm rot="12828993">
          <a:off x="3513608" y="4284693"/>
          <a:ext cx="293039" cy="35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3594084" y="4379358"/>
        <a:ext cx="205127" cy="210608"/>
      </dsp:txXfrm>
    </dsp:sp>
    <dsp:sp modelId="{5665D17D-CA4F-4F10-8071-87BE5B04B720}">
      <dsp:nvSpPr>
        <dsp:cNvPr id="0" name=""/>
        <dsp:cNvSpPr/>
      </dsp:nvSpPr>
      <dsp:spPr>
        <a:xfrm>
          <a:off x="2268255" y="3446434"/>
          <a:ext cx="1309563" cy="104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</a:rPr>
            <a:t>Kehittämis-organisaatiot</a:t>
          </a:r>
        </a:p>
      </dsp:txBody>
      <dsp:txXfrm>
        <a:off x="2460036" y="3598744"/>
        <a:ext cx="926001" cy="735417"/>
      </dsp:txXfrm>
    </dsp:sp>
    <dsp:sp modelId="{787B5783-CBFD-4F36-ABF3-8A72709C2B8E}">
      <dsp:nvSpPr>
        <dsp:cNvPr id="0" name=""/>
        <dsp:cNvSpPr/>
      </dsp:nvSpPr>
      <dsp:spPr>
        <a:xfrm rot="15074617">
          <a:off x="2493849" y="3006640"/>
          <a:ext cx="325708" cy="35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2558414" y="3123103"/>
        <a:ext cx="227996" cy="210608"/>
      </dsp:txXfrm>
    </dsp:sp>
    <dsp:sp modelId="{F1289973-A053-40CE-A203-5F615FA59CAA}">
      <dsp:nvSpPr>
        <dsp:cNvPr id="0" name=""/>
        <dsp:cNvSpPr/>
      </dsp:nvSpPr>
      <dsp:spPr>
        <a:xfrm>
          <a:off x="1764189" y="1862262"/>
          <a:ext cx="1241794" cy="104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>
              <a:solidFill>
                <a:schemeClr val="tx1"/>
              </a:solidFill>
            </a:rPr>
            <a:t>Ely-keskus</a:t>
          </a:r>
          <a:r>
            <a:rPr lang="fi-FI" sz="1100" kern="1200" dirty="0">
              <a:solidFill>
                <a:schemeClr val="tx1"/>
              </a:solidFill>
            </a:rPr>
            <a:t> </a:t>
          </a:r>
        </a:p>
      </dsp:txBody>
      <dsp:txXfrm>
        <a:off x="1946046" y="2014572"/>
        <a:ext cx="878080" cy="735417"/>
      </dsp:txXfrm>
    </dsp:sp>
    <dsp:sp modelId="{30D64AF8-987D-45C2-9847-E8B70CECA26E}">
      <dsp:nvSpPr>
        <dsp:cNvPr id="0" name=""/>
        <dsp:cNvSpPr/>
      </dsp:nvSpPr>
      <dsp:spPr>
        <a:xfrm rot="18399753">
          <a:off x="2727182" y="1550045"/>
          <a:ext cx="293494" cy="35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2744919" y="1655562"/>
        <a:ext cx="205446" cy="210608"/>
      </dsp:txXfrm>
    </dsp:sp>
    <dsp:sp modelId="{12A6C9CF-5E56-4742-87EE-091A14B28D25}">
      <dsp:nvSpPr>
        <dsp:cNvPr id="0" name=""/>
        <dsp:cNvSpPr/>
      </dsp:nvSpPr>
      <dsp:spPr>
        <a:xfrm>
          <a:off x="2722371" y="529060"/>
          <a:ext cx="1310197" cy="104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</a:rPr>
            <a:t>Maakunta-hallitus</a:t>
          </a:r>
        </a:p>
      </dsp:txBody>
      <dsp:txXfrm>
        <a:off x="2914245" y="681370"/>
        <a:ext cx="926449" cy="735417"/>
      </dsp:txXfrm>
    </dsp:sp>
    <dsp:sp modelId="{C1A717BF-89FB-4F1B-A597-DE96E1C28573}">
      <dsp:nvSpPr>
        <dsp:cNvPr id="0" name=""/>
        <dsp:cNvSpPr/>
      </dsp:nvSpPr>
      <dsp:spPr>
        <a:xfrm rot="20618113">
          <a:off x="4103646" y="616920"/>
          <a:ext cx="295670" cy="35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4105443" y="699618"/>
        <a:ext cx="206969" cy="210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B8BD8F5-9DEF-A94E-9A1C-DE78F1F7EC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1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7T09:51:44.3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27,'85'-2,"-14"1,37 4,22 21,-42-11,-54-6,0-2,32 0,571-5,-291-1,-308-1,-1-2,0-2,27-7,29-5,47 0,0 6,108 6,543 7,-430-2,-337 3,0 0,0 1,1 2,53 6,62-9,-81-2,0 2,42 7,13 3,0-5,114-8,-79-1,-104 2,0 2,1 2,29 6,3 0,-56-8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7T09:52:14.9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57,'13'-1,"-1"-1,0 0,1 0,-1-2,-1 1,1-2,5-2,-3 2,0-1,1 2,0 0,12-2,40 2,0 3,15 3,15 0,453-2,-524 2,-1 2,0 0,0 1,-1 2,0 1,15 6,21 7,-29-11,1-1,1-2,-1-1,1-2,0-1,6-1,0 0,-1 2,11 3,-9-1,-1-2,9-1,789-4,-823 0,1-1,-1 0,0-1,0 0,2-2,-15 5,17-5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7T09:52:24.9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0 107,'142'2,"158"-4,-251-3,11-4,-20 3,1 2,12 0,-1 5,-22 0,0-2,0 0,1-2,3-2,29-5,0 4,0 2,1 4,18 3,29-2,333-1,-423-1,0-1,0-1,5-2,32-4,36-2,16-2,31 4,384 8,-258 2,-243 0,0 2,0 0,7 3,-3 0,0-2,6-1,127-3,-88-2,49 5,-41 10,-53-8,-1 0,21-1,77-4,-108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7T09:53:07.5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7T09:53:09.01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999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1999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9314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77316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EABC4F-DD8E-A044-9BB3-49995D6D5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30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DE52C8-D074-4517-8F31-EFFD57F8EE2A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944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A0647-67CE-493C-BC90-4492CED34A83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3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A0647-67CE-493C-BC90-4492CED34A83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7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496300" cy="2087562"/>
          </a:xfrm>
        </p:spPr>
        <p:txBody>
          <a:bodyPr anchor="b"/>
          <a:lstStyle>
            <a:lvl1pPr algn="ctr">
              <a:defRPr sz="5400" i="1">
                <a:latin typeface="Garamond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076700"/>
            <a:ext cx="84963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19264-E9F0-4546-88B3-611CD8CF3699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9C35F6-0479-4521-A0A4-E91A378281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449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FE5C1-B0C6-4B36-BF55-C8A4C3FA84A8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6AF4-8B17-4258-84A7-675DF0B4F6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5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96075" y="1989138"/>
            <a:ext cx="2124075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989138"/>
            <a:ext cx="6219825" cy="4319587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F964E-04CC-4FC7-B14A-96AB84A577DF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D977-C9A4-4D0F-9655-ED017266F01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15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9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3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5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5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19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0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7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1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36EE-5D32-4C6F-BBD7-18BA6EAB674F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FAA2C-3B33-4345-A5D3-59A3674EB8D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32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1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10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B74B-AE8E-454C-8864-224587DAEC3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10.1.2020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1D6F-87DD-40E1-8459-48C1BEBEEAA1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7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1853F-3E4F-4883-B26B-438DE654A6DB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3F0E96-9DB7-4B06-8D5E-96EA9B69A42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18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3068638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3068638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EFE3-70A4-4ABD-BA9B-ED12D33CAB38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8E44-B2A3-4876-B02D-6E679FCFD1A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61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11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560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211512"/>
            <a:ext cx="4040188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2571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3211512"/>
            <a:ext cx="4041775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EEEE-606F-4129-BD1E-9A882FFCB533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AC0C9-1B3E-440F-9EF7-66F460E8B27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33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39DE2-1BE8-445A-B252-393D245C46C1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53B82-7C81-440E-A857-57910DB6E32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322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3F9C7-8F23-4B1E-9BDB-05BFC847EF4A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198D4-9061-4F8F-8EB0-4EF6D1119DA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32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462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462087"/>
            <a:ext cx="51117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624137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7A884-D4F2-445A-889D-A43B8F21B72D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CD39-2716-4F41-B77E-9156038F323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517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5566705"/>
            <a:ext cx="5486400" cy="30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897563"/>
            <a:ext cx="5486400" cy="42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057B-660D-41EB-8849-9D000184DD10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297C-AE21-4F82-A365-FB21730194B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64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54275" y="6413500"/>
            <a:ext cx="1355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fld id="{92639CB0-F4AF-4234-BDB0-C5898F2C1721}" type="datetime1">
              <a:rPr lang="fi-FI"/>
              <a:pPr>
                <a:defRPr/>
              </a:pPr>
              <a:t>10.1.2020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413500"/>
            <a:ext cx="3733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smtClean="0"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13500"/>
            <a:ext cx="1276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FF612F8A-E96B-4145-AB96-61818AB0327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989138"/>
            <a:ext cx="8496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3068638"/>
            <a:ext cx="84963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3320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574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146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718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1BB74B-AE8E-454C-8864-224587DAEC34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10.1.2020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601D6F-87DD-40E1-8459-48C1BEBEEAA1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../clipboard/media/image6.png"/><Relationship Id="rId3" Type="http://schemas.openxmlformats.org/officeDocument/2006/relationships/image" Target="../media/image10.png"/><Relationship Id="rId7" Type="http://schemas.openxmlformats.org/officeDocument/2006/relationships/image" Target="../../clipboard/media/image3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.xml"/><Relationship Id="rId11" Type="http://schemas.openxmlformats.org/officeDocument/2006/relationships/image" Target="../../clipboard/media/image5.png"/><Relationship Id="rId5" Type="http://schemas.openxmlformats.org/officeDocument/2006/relationships/image" Target="../../clipboard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../clipboard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6"/>
          <p:cNvSpPr>
            <a:spLocks noGrp="1"/>
          </p:cNvSpPr>
          <p:nvPr>
            <p:ph type="ctrTitle"/>
          </p:nvPr>
        </p:nvSpPr>
        <p:spPr>
          <a:xfrm>
            <a:off x="276716" y="2996952"/>
            <a:ext cx="8496300" cy="1385183"/>
          </a:xfrm>
        </p:spPr>
        <p:txBody>
          <a:bodyPr/>
          <a:lstStyle/>
          <a:p>
            <a:br>
              <a:rPr lang="fi-FI" sz="4000" dirty="0"/>
            </a:br>
            <a:r>
              <a:rPr lang="fi-FI" sz="4000" dirty="0"/>
              <a:t>Puhtaasti Paras! </a:t>
            </a:r>
            <a:br>
              <a:rPr lang="fi-FI" sz="4000" dirty="0"/>
            </a:br>
            <a:br>
              <a:rPr lang="fi-FI" sz="4000" dirty="0"/>
            </a:br>
            <a:r>
              <a:rPr lang="fi-FI" sz="4000" dirty="0"/>
              <a:t>Etelä-Savo 2030 -maakuntastrategian päivittäminen </a:t>
            </a:r>
            <a:endParaRPr lang="fi-FI" sz="4000" b="1" dirty="0"/>
          </a:p>
        </p:txBody>
      </p:sp>
      <p:sp>
        <p:nvSpPr>
          <p:cNvPr id="6147" name="Alaotsikko 27"/>
          <p:cNvSpPr>
            <a:spLocks noGrp="1"/>
          </p:cNvSpPr>
          <p:nvPr>
            <p:ph type="subTitle" idx="1"/>
          </p:nvPr>
        </p:nvSpPr>
        <p:spPr>
          <a:xfrm>
            <a:off x="323850" y="4149080"/>
            <a:ext cx="8496300" cy="936625"/>
          </a:xfrm>
        </p:spPr>
        <p:txBody>
          <a:bodyPr/>
          <a:lstStyle/>
          <a:p>
            <a:r>
              <a:rPr lang="fi-FI" b="1" i="1" dirty="0">
                <a:latin typeface="Garamond" pitchFamily="18" charset="0"/>
              </a:rPr>
              <a:t> </a:t>
            </a:r>
          </a:p>
          <a:p>
            <a:endParaRPr lang="fi-FI" sz="3200" b="1" i="1" dirty="0">
              <a:latin typeface="Garamond" pitchFamily="18" charset="0"/>
            </a:endParaRPr>
          </a:p>
          <a:p>
            <a:r>
              <a:rPr lang="fi-FI" sz="2400" b="1" i="1" dirty="0">
                <a:latin typeface="Garamond" pitchFamily="18" charset="0"/>
              </a:rPr>
              <a:t>Järjestöneuvottelukunta</a:t>
            </a:r>
          </a:p>
          <a:p>
            <a:r>
              <a:rPr lang="fi-FI" b="1" i="1" dirty="0">
                <a:latin typeface="Garamond" pitchFamily="18" charset="0"/>
              </a:rPr>
              <a:t>13.01.2020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873769A-8A7B-4E8D-B87D-35D169EA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4" y="185233"/>
            <a:ext cx="9144000" cy="5975882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3B54CA-D496-4338-9BA8-E381C7671C2F}"/>
              </a:ext>
            </a:extLst>
          </p:cNvPr>
          <p:cNvSpPr>
            <a:spLocks noGrp="1"/>
          </p:cNvSpPr>
          <p:nvPr/>
        </p:nvSpPr>
        <p:spPr bwMode="auto">
          <a:xfrm>
            <a:off x="737394" y="1341438"/>
            <a:ext cx="7669212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540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54133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72072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9001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13573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›"/>
              <a:defRPr sz="1400" b="1">
                <a:solidFill>
                  <a:schemeClr val="tx1"/>
                </a:solidFill>
                <a:latin typeface="+mn-lt"/>
              </a:defRPr>
            </a:lvl6pPr>
            <a:lvl7pPr marL="18145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›"/>
              <a:defRPr sz="1400" b="1">
                <a:solidFill>
                  <a:schemeClr val="tx1"/>
                </a:solidFill>
                <a:latin typeface="+mn-lt"/>
              </a:defRPr>
            </a:lvl7pPr>
            <a:lvl8pPr marL="22717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›"/>
              <a:defRPr sz="1400" b="1">
                <a:solidFill>
                  <a:schemeClr val="tx1"/>
                </a:solidFill>
                <a:latin typeface="+mn-lt"/>
              </a:defRPr>
            </a:lvl8pPr>
            <a:lvl9pPr marL="27289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›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fi-FI" altLang="fi-FI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681619D3-0229-4CA2-A5BC-B187DEB2A868}"/>
                  </a:ext>
                </a:extLst>
              </p14:cNvPr>
              <p14:cNvContentPartPr/>
              <p14:nvPr/>
            </p14:nvContentPartPr>
            <p14:xfrm>
              <a:off x="6051745" y="1498331"/>
              <a:ext cx="1799640" cy="29520"/>
            </p14:xfrm>
          </p:contentPart>
        </mc:Choice>
        <mc:Fallback xmlns=""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681619D3-0229-4CA2-A5BC-B187DEB2A8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8105" y="1390691"/>
                <a:ext cx="19072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496EA245-B4E9-477F-9988-1F7B2D1CD21E}"/>
                  </a:ext>
                </a:extLst>
              </p14:cNvPr>
              <p14:cNvContentPartPr/>
              <p14:nvPr/>
            </p14:nvContentPartPr>
            <p14:xfrm>
              <a:off x="6975505" y="4193291"/>
              <a:ext cx="981720" cy="4932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496EA245-B4E9-477F-9988-1F7B2D1CD2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21505" y="4085651"/>
                <a:ext cx="1089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EF8C123C-DD58-4A3A-B603-586E96CB61AE}"/>
                  </a:ext>
                </a:extLst>
              </p14:cNvPr>
              <p14:cNvContentPartPr/>
              <p14:nvPr/>
            </p14:nvContentPartPr>
            <p14:xfrm>
              <a:off x="461665" y="3835811"/>
              <a:ext cx="1418760" cy="3924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EF8C123C-DD58-4A3A-B603-586E96CB61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7665" y="3728171"/>
                <a:ext cx="15264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E50D6E27-03E2-4C52-A29D-AFD527774423}"/>
                  </a:ext>
                </a:extLst>
              </p14:cNvPr>
              <p14:cNvContentPartPr/>
              <p14:nvPr/>
            </p14:nvContentPartPr>
            <p14:xfrm>
              <a:off x="2450665" y="2554211"/>
              <a:ext cx="360" cy="360"/>
            </p14:xfrm>
          </p:contentPart>
        </mc:Choice>
        <mc:Fallback xmlns=""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E50D6E27-03E2-4C52-A29D-AFD5277744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3025" y="244621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5CC04AC2-01CB-46FF-BBA5-1922397E54DE}"/>
                  </a:ext>
                </a:extLst>
              </p14:cNvPr>
              <p14:cNvContentPartPr/>
              <p14:nvPr/>
            </p14:nvContentPartPr>
            <p14:xfrm>
              <a:off x="3280465" y="2064251"/>
              <a:ext cx="360" cy="360"/>
            </p14:xfrm>
          </p:contentPart>
        </mc:Choice>
        <mc:Fallback xmlns=""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5CC04AC2-01CB-46FF-BBA5-1922397E54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62465" y="1956251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87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21F17B1-D83D-440D-AAD3-CE382FEB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454"/>
            <a:ext cx="9168473" cy="51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1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9BD4FE52-7F4B-488F-84F1-EED07B1D4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2700" y="1057275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1" name="Line 3">
            <a:extLst>
              <a:ext uri="{FF2B5EF4-FFF2-40B4-BE49-F238E27FC236}">
                <a16:creationId xmlns:a16="http://schemas.microsoft.com/office/drawing/2014/main" id="{8E4C906B-2760-44A3-9B0B-99E3C8BB9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2" name="Line 10">
            <a:extLst>
              <a:ext uri="{FF2B5EF4-FFF2-40B4-BE49-F238E27FC236}">
                <a16:creationId xmlns:a16="http://schemas.microsoft.com/office/drawing/2014/main" id="{2DBF7704-0289-48D1-9B8B-27FBCA48B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3" name="Text Box 16">
            <a:extLst>
              <a:ext uri="{FF2B5EF4-FFF2-40B4-BE49-F238E27FC236}">
                <a16:creationId xmlns:a16="http://schemas.microsoft.com/office/drawing/2014/main" id="{C680386D-C4E7-4B7D-87D6-59B624B6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1200"/>
          </a:p>
        </p:txBody>
      </p:sp>
      <p:sp>
        <p:nvSpPr>
          <p:cNvPr id="2055" name="Text Box 23">
            <a:extLst>
              <a:ext uri="{FF2B5EF4-FFF2-40B4-BE49-F238E27FC236}">
                <a16:creationId xmlns:a16="http://schemas.microsoft.com/office/drawing/2014/main" id="{AD64DE2C-60DE-489E-BB39-7BA4AE7B7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7" y="1472361"/>
            <a:ext cx="2286000" cy="5447645"/>
          </a:xfrm>
          <a:prstGeom prst="rect">
            <a:avLst/>
          </a:prstGeom>
          <a:solidFill>
            <a:srgbClr val="FFFF99"/>
          </a:solidFill>
          <a:ln w="3175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defRPr/>
            </a:pPr>
            <a:r>
              <a:rPr lang="fi-FI" altLang="fi-FI" sz="1000" b="1" dirty="0">
                <a:highlight>
                  <a:srgbClr val="FFFFCC"/>
                </a:highlight>
              </a:rPr>
              <a:t>Strategian päivitysprosessin valmiste-</a:t>
            </a:r>
            <a:r>
              <a:rPr lang="fi-FI" altLang="fi-FI" sz="1000" b="1" dirty="0" err="1">
                <a:highlight>
                  <a:srgbClr val="FFFFCC"/>
                </a:highlight>
              </a:rPr>
              <a:t>lu</a:t>
            </a:r>
            <a:r>
              <a:rPr lang="fi-FI" altLang="fi-FI" sz="1000" b="1" dirty="0">
                <a:highlight>
                  <a:srgbClr val="FFFFCC"/>
                </a:highlight>
              </a:rPr>
              <a:t> ja laadinnan käynnistäminen</a:t>
            </a:r>
          </a:p>
          <a:p>
            <a:pPr algn="l">
              <a:defRPr/>
            </a:pPr>
            <a:endParaRPr lang="fi-FI" altLang="fi-FI" sz="1000" dirty="0">
              <a:highlight>
                <a:srgbClr val="FFFFCC"/>
              </a:highlight>
            </a:endParaRP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Lähtökohtana </a:t>
            </a:r>
            <a:r>
              <a:rPr lang="fi-FI" altLang="fi-FI" sz="1000" i="1" dirty="0">
                <a:highlight>
                  <a:srgbClr val="FFFFCC"/>
                </a:highlight>
              </a:rPr>
              <a:t>Metsä-Ruoka-Vesi</a:t>
            </a:r>
            <a:r>
              <a:rPr lang="fi-FI" altLang="fi-FI" sz="1000" dirty="0">
                <a:highlight>
                  <a:srgbClr val="FFFFCC"/>
                </a:highlight>
              </a:rPr>
              <a:t> -</a:t>
            </a:r>
            <a:r>
              <a:rPr lang="fi-FI" altLang="fi-FI" sz="1000" dirty="0" err="1">
                <a:highlight>
                  <a:srgbClr val="FFFFCC"/>
                </a:highlight>
              </a:rPr>
              <a:t>strate-gian</a:t>
            </a:r>
            <a:r>
              <a:rPr lang="fi-FI" altLang="fi-FI" sz="1000" dirty="0">
                <a:highlight>
                  <a:srgbClr val="FFFFCC"/>
                </a:highlight>
              </a:rPr>
              <a:t> painotukset – aikajänne edelleen vuoteen 2030</a:t>
            </a:r>
          </a:p>
          <a:p>
            <a:pPr algn="l">
              <a:defRPr/>
            </a:pPr>
            <a:endParaRPr lang="fi-FI" altLang="fi-FI" sz="1000" dirty="0">
              <a:highlight>
                <a:srgbClr val="FFFFCC"/>
              </a:highlight>
            </a:endParaRP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Tiedottaminen, viestintä ja yhteistyö-kumppanien osallistaminen prosessiin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      yhteinen ponnistus, laaja osallista-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          </a:t>
            </a:r>
            <a:r>
              <a:rPr lang="fi-FI" altLang="fi-FI" sz="1000" dirty="0" err="1">
                <a:highlight>
                  <a:srgbClr val="FFFFCC"/>
                </a:highlight>
                <a:sym typeface="Wingdings" panose="05000000000000000000" pitchFamily="2" charset="2"/>
              </a:rPr>
              <a:t>minen</a:t>
            </a: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, vuorovaikutus ja avoimuus</a:t>
            </a:r>
          </a:p>
          <a:p>
            <a:pPr algn="l">
              <a:defRPr/>
            </a:pPr>
            <a:endParaRPr lang="fi-FI" altLang="fi-FI" sz="1000" dirty="0">
              <a:highlight>
                <a:srgbClr val="FFFFCC"/>
              </a:highlight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Strategiaprosessin esittely sidosryhmille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      olemassa olevat teemafoorumit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      sidosryhmätilaisuudet</a:t>
            </a:r>
          </a:p>
          <a:p>
            <a:pPr algn="l">
              <a:defRPr/>
            </a:pPr>
            <a:endParaRPr lang="fi-FI" altLang="fi-FI" sz="1000" dirty="0">
              <a:highlight>
                <a:srgbClr val="FFFFCC"/>
              </a:highlight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Sähköisten työalustojen valmistelu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   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Toimintaympäristön tilannekuva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     </a:t>
            </a: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 </a:t>
            </a:r>
            <a:r>
              <a:rPr lang="fi-FI" altLang="fi-FI" sz="1000" dirty="0">
                <a:highlight>
                  <a:srgbClr val="FFFFCC"/>
                </a:highlight>
              </a:rPr>
              <a:t>HO, </a:t>
            </a:r>
            <a:r>
              <a:rPr lang="fi-FI" altLang="fi-FI" sz="1000" dirty="0" err="1">
                <a:highlight>
                  <a:srgbClr val="FFFFCC"/>
                </a:highlight>
              </a:rPr>
              <a:t>Vn</a:t>
            </a:r>
            <a:r>
              <a:rPr lang="fi-FI" altLang="fi-FI" sz="1000" dirty="0">
                <a:highlight>
                  <a:srgbClr val="FFFFCC"/>
                </a:highlight>
              </a:rPr>
              <a:t> </a:t>
            </a:r>
            <a:r>
              <a:rPr lang="fi-FI" altLang="fi-FI" sz="1000" dirty="0" err="1">
                <a:highlight>
                  <a:srgbClr val="FFFFCC"/>
                </a:highlight>
              </a:rPr>
              <a:t>Alke</a:t>
            </a:r>
            <a:r>
              <a:rPr lang="fi-FI" altLang="fi-FI" sz="1000" dirty="0">
                <a:highlight>
                  <a:srgbClr val="FFFFCC"/>
                </a:highlight>
              </a:rPr>
              <a:t>-päätös, EU-ohjelma-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          kausi 2021-2027</a:t>
            </a:r>
          </a:p>
          <a:p>
            <a:pPr algn="l">
              <a:defRPr/>
            </a:pPr>
            <a:endParaRPr lang="fi-FI" altLang="fi-FI" sz="1000" dirty="0">
              <a:highlight>
                <a:srgbClr val="FFFFCC"/>
              </a:highlight>
            </a:endParaRP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Muiden prosessien integrointi strategia-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työhön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     </a:t>
            </a: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 </a:t>
            </a:r>
            <a:r>
              <a:rPr lang="fi-FI" altLang="fi-FI" sz="1000" dirty="0">
                <a:highlight>
                  <a:srgbClr val="FFFFCC"/>
                </a:highlight>
              </a:rPr>
              <a:t>kuntastrategiat, </a:t>
            </a:r>
            <a:r>
              <a:rPr lang="fi-FI" altLang="fi-FI" sz="1000" dirty="0" err="1">
                <a:highlight>
                  <a:srgbClr val="FFFFCC"/>
                </a:highlight>
              </a:rPr>
              <a:t>Ely:n</a:t>
            </a:r>
            <a:r>
              <a:rPr lang="fi-FI" altLang="fi-FI" sz="1000" dirty="0">
                <a:highlight>
                  <a:srgbClr val="FFFFCC"/>
                </a:highlight>
              </a:rPr>
              <a:t> strategiatyö</a:t>
            </a: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     </a:t>
            </a: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 muut strategiat ja sektoriohjelmat</a:t>
            </a:r>
            <a:endParaRPr lang="fi-FI" altLang="fi-FI" sz="1000" dirty="0">
              <a:highlight>
                <a:srgbClr val="FFFFCC"/>
              </a:highlight>
            </a:endParaRPr>
          </a:p>
          <a:p>
            <a:pPr algn="l">
              <a:defRPr/>
            </a:pPr>
            <a:endParaRPr lang="fi-FI" altLang="fi-FI" sz="1000" dirty="0">
              <a:highlight>
                <a:srgbClr val="FFFFCC"/>
              </a:highlight>
            </a:endParaRP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Etelä-Savon aluekehityksen tilanne-kuvan laadinta</a:t>
            </a:r>
          </a:p>
          <a:p>
            <a:pPr algn="l">
              <a:defRPr/>
            </a:pPr>
            <a:endParaRPr lang="fi-FI" altLang="fi-FI" sz="1000" dirty="0">
              <a:highlight>
                <a:srgbClr val="FFFFCC"/>
              </a:highlight>
            </a:endParaRPr>
          </a:p>
          <a:p>
            <a:pPr algn="l"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Kärkiteemojen tilannekuvaseminaarit</a:t>
            </a:r>
          </a:p>
          <a:p>
            <a:pPr algn="l">
              <a:defRPr/>
            </a:pPr>
            <a:r>
              <a:rPr lang="fi-FI" altLang="fi-FI" sz="800" dirty="0">
                <a:highlight>
                  <a:srgbClr val="FFFFCC"/>
                </a:highlight>
                <a:sym typeface="Wingdings" panose="05000000000000000000" pitchFamily="2" charset="2"/>
              </a:rPr>
              <a:t>(marras/joulukuu)</a:t>
            </a:r>
          </a:p>
          <a:p>
            <a:pPr marL="171450" indent="-171450" algn="l">
              <a:buFont typeface="Courier New" panose="02070309020205020404" pitchFamily="49" charset="0"/>
              <a:buChar char="o"/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Metsä</a:t>
            </a:r>
          </a:p>
          <a:p>
            <a:pPr marL="171450" indent="-171450" algn="l">
              <a:buFont typeface="Courier New" panose="02070309020205020404" pitchFamily="49" charset="0"/>
              <a:buChar char="o"/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Ruoka</a:t>
            </a:r>
          </a:p>
          <a:p>
            <a:pPr marL="171450" indent="-171450" algn="l">
              <a:buFont typeface="Courier New" panose="02070309020205020404" pitchFamily="49" charset="0"/>
              <a:buChar char="o"/>
              <a:defRPr/>
            </a:pP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Vesi</a:t>
            </a:r>
            <a:endParaRPr lang="fi-FI" altLang="fi-FI" sz="1000" dirty="0">
              <a:highlight>
                <a:srgbClr val="FFFFCC"/>
              </a:highlight>
            </a:endParaRPr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7F8C6AFA-F129-41DA-BBB7-852363040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1916113"/>
            <a:ext cx="2225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1400"/>
          </a:p>
        </p:txBody>
      </p:sp>
      <p:sp>
        <p:nvSpPr>
          <p:cNvPr id="2056" name="Text Box 27">
            <a:extLst>
              <a:ext uri="{FF2B5EF4-FFF2-40B4-BE49-F238E27FC236}">
                <a16:creationId xmlns:a16="http://schemas.microsoft.com/office/drawing/2014/main" id="{FC890764-C5CD-45E6-9F0E-1BE582555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992313"/>
            <a:ext cx="2301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1400"/>
          </a:p>
        </p:txBody>
      </p:sp>
      <p:sp>
        <p:nvSpPr>
          <p:cNvPr id="2058" name="Text Box 29">
            <a:extLst>
              <a:ext uri="{FF2B5EF4-FFF2-40B4-BE49-F238E27FC236}">
                <a16:creationId xmlns:a16="http://schemas.microsoft.com/office/drawing/2014/main" id="{C6FDFB5B-D68E-42E5-A265-09806240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076" y="1464535"/>
            <a:ext cx="2514600" cy="563231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b="1" dirty="0">
                <a:highlight>
                  <a:srgbClr val="FFFFCC"/>
                </a:highlight>
              </a:rPr>
              <a:t>Strategian valmistelu osallistavilla yhteis-työmenettelyillä yhteistyökumppaneiden kanssa</a:t>
            </a:r>
          </a:p>
          <a:p>
            <a:pPr marL="171450" indent="-1714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i-FI" altLang="fi-FI" sz="1000" b="1" dirty="0">
                <a:highlight>
                  <a:srgbClr val="FFFFCC"/>
                </a:highlight>
              </a:rPr>
              <a:t>Strategiasisältöjen päivittäminen</a:t>
            </a:r>
          </a:p>
          <a:p>
            <a:pPr marL="171450" indent="-1714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i-FI" altLang="fi-FI" sz="1000" b="1" dirty="0">
                <a:highlight>
                  <a:srgbClr val="FFFFCC"/>
                </a:highlight>
              </a:rPr>
              <a:t>1. Strategialuonnoksen laatiminen</a:t>
            </a:r>
            <a:r>
              <a:rPr lang="fi-FI" altLang="fi-FI" sz="800" b="1" dirty="0">
                <a:highlight>
                  <a:srgbClr val="FFFFCC"/>
                </a:highlight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8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Päivitystyön käynnistämisseminaari yhteistyökumppaneille </a:t>
            </a:r>
            <a:r>
              <a:rPr lang="fi-FI" altLang="fi-FI" sz="800" dirty="0">
                <a:highlight>
                  <a:srgbClr val="FFFFCC"/>
                </a:highlight>
              </a:rPr>
              <a:t>(maaliskuu)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8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00"/>
                </a:highlight>
              </a:rPr>
              <a:t>Alustavien strategiasisältöjen koostaminen yhteistyökumppaneiden kanssa (</a:t>
            </a:r>
            <a:r>
              <a:rPr lang="fi-FI" altLang="fi-FI" sz="800" dirty="0">
                <a:highlight>
                  <a:srgbClr val="FFFF00"/>
                </a:highlight>
              </a:rPr>
              <a:t>helmi-kesäkuu)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800" dirty="0">
                <a:highlight>
                  <a:srgbClr val="FFFFCC"/>
                </a:highlight>
              </a:rPr>
              <a:t> - </a:t>
            </a:r>
            <a:r>
              <a:rPr lang="fi-FI" altLang="fi-FI" sz="800" b="1" dirty="0">
                <a:highlight>
                  <a:srgbClr val="FFFFCC"/>
                </a:highlight>
              </a:rPr>
              <a:t>teemaseminaarit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800" b="1" dirty="0">
                <a:highlight>
                  <a:srgbClr val="FFFFCC"/>
                </a:highlight>
              </a:rPr>
              <a:t> - olemassa olevat muut foorumit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800" dirty="0">
                <a:highlight>
                  <a:srgbClr val="FFFFCC"/>
                </a:highlight>
              </a:rPr>
              <a:t> - sähköiset kyselyt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800" dirty="0">
                <a:highlight>
                  <a:srgbClr val="FFFFCC"/>
                </a:highlight>
              </a:rPr>
              <a:t> - maakuntaliiton ja </a:t>
            </a:r>
            <a:r>
              <a:rPr lang="fi-FI" altLang="fi-FI" sz="800" dirty="0" err="1">
                <a:highlight>
                  <a:srgbClr val="FFFFCC"/>
                </a:highlight>
              </a:rPr>
              <a:t>Elyn</a:t>
            </a:r>
            <a:r>
              <a:rPr lang="fi-FI" altLang="fi-FI" sz="800" dirty="0">
                <a:highlight>
                  <a:srgbClr val="FFFFCC"/>
                </a:highlight>
              </a:rPr>
              <a:t> yhteinen johtoryhmä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800" dirty="0">
                <a:highlight>
                  <a:srgbClr val="FFFFCC"/>
                </a:highlight>
              </a:rPr>
              <a:t> - maakuntahallitus, maakuntavaltuusto, MYR, </a:t>
            </a:r>
            <a:r>
              <a:rPr lang="fi-FI" altLang="fi-FI" sz="800" dirty="0" err="1">
                <a:highlight>
                  <a:srgbClr val="FFFFCC"/>
                </a:highlight>
              </a:rPr>
              <a:t>kunnallis</a:t>
            </a:r>
            <a:endParaRPr lang="fi-FI" altLang="fi-FI" sz="8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800" dirty="0">
                <a:highlight>
                  <a:srgbClr val="FFFFCC"/>
                </a:highlight>
              </a:rPr>
              <a:t>   asian työryhmä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10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Kootun aineiston analyysi ja työstäminen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10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Maakuntahallituksen strategiaseminaari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800" dirty="0">
                <a:highlight>
                  <a:srgbClr val="FFFFCC"/>
                </a:highlight>
              </a:rPr>
              <a:t>(toukokuu)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8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Laaja työseminaari alustavista  strategia-sisällöistä </a:t>
            </a:r>
            <a:r>
              <a:rPr lang="fi-FI" altLang="fi-FI" sz="800" dirty="0">
                <a:highlight>
                  <a:srgbClr val="FFFFCC"/>
                </a:highlight>
              </a:rPr>
              <a:t>(kesäkuu)</a:t>
            </a:r>
            <a:r>
              <a:rPr lang="fi-FI" altLang="fi-FI" sz="1000" dirty="0">
                <a:highlight>
                  <a:srgbClr val="FFFFCC"/>
                </a:highlight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  - strategian painopisteiden priorisointi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  - tavoitteet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Kootun aineiston työstäminen strategia-luonnokseksi</a:t>
            </a:r>
            <a:r>
              <a:rPr lang="fi-FI" altLang="fi-FI" sz="1000" dirty="0">
                <a:highlight>
                  <a:srgbClr val="FFFFCC"/>
                </a:highlight>
                <a:sym typeface="Wingdings" panose="05000000000000000000" pitchFamily="2" charset="2"/>
              </a:rPr>
              <a:t> </a:t>
            </a:r>
            <a:endParaRPr lang="fi-FI" altLang="fi-FI" sz="10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8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FF"/>
                </a:highlight>
              </a:rPr>
              <a:t>Maakuntahallitus käsittelee 1. strategia-luonnoksen </a:t>
            </a:r>
            <a:r>
              <a:rPr lang="fi-FI" altLang="fi-FI" sz="800" dirty="0">
                <a:highlight>
                  <a:srgbClr val="FFFFFF"/>
                </a:highlight>
              </a:rPr>
              <a:t>(elokuu)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800" dirty="0">
              <a:highlight>
                <a:srgbClr val="FFFFFF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Strategialuonnos nähtävillä ja lausunnolla </a:t>
            </a:r>
            <a:r>
              <a:rPr lang="fi-FI" altLang="fi-FI" sz="800" dirty="0">
                <a:highlight>
                  <a:srgbClr val="FFFFCC"/>
                </a:highlight>
              </a:rPr>
              <a:t>(elo-syyskuu)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8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Maakuntaliiton viraston kuntakierros </a:t>
            </a:r>
          </a:p>
        </p:txBody>
      </p:sp>
      <p:sp>
        <p:nvSpPr>
          <p:cNvPr id="2059" name="Text Box 31">
            <a:extLst>
              <a:ext uri="{FF2B5EF4-FFF2-40B4-BE49-F238E27FC236}">
                <a16:creationId xmlns:a16="http://schemas.microsoft.com/office/drawing/2014/main" id="{975FBA33-AC26-401D-9938-C54CF3E03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938" y="1476219"/>
            <a:ext cx="2438400" cy="2646878"/>
          </a:xfrm>
          <a:prstGeom prst="rect">
            <a:avLst/>
          </a:prstGeom>
          <a:solidFill>
            <a:srgbClr val="FFFF99"/>
          </a:solidFill>
          <a:ln w="3175"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b="1" dirty="0">
                <a:highlight>
                  <a:srgbClr val="FFFFCC"/>
                </a:highlight>
              </a:rPr>
              <a:t>Strategian jatkotyöstäminen, kuulemis-prosessit, viimeistely ja päätöksenteko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8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Strategialuonnoksen jatkotyöstäminen saadun palautteen pohjalta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10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FF"/>
                </a:highlight>
              </a:rPr>
              <a:t>Maakuntahallitus käsittelee ja hyväksyy 2. strategialuonnoksen. Hallituksen esitys maakuntavaltuustolle </a:t>
            </a:r>
            <a:r>
              <a:rPr lang="fi-FI" altLang="fi-FI" sz="800" dirty="0">
                <a:highlight>
                  <a:srgbClr val="FFFFFF"/>
                </a:highlight>
              </a:rPr>
              <a:t>(lokakuu)</a:t>
            </a:r>
            <a:endParaRPr lang="fi-FI" altLang="fi-FI" sz="1000" dirty="0">
              <a:highlight>
                <a:srgbClr val="FFFFFF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10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FF"/>
                </a:highlight>
              </a:rPr>
              <a:t>Maakuntavaltuusto käsittelee ja hyväksyy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FF"/>
                </a:highlight>
              </a:rPr>
              <a:t>Etelä-Savon päivitetyn maakuntastrategian vuoteen 2030 </a:t>
            </a:r>
            <a:r>
              <a:rPr lang="fi-FI" altLang="fi-FI" sz="800" dirty="0">
                <a:highlight>
                  <a:srgbClr val="FFFFFF"/>
                </a:highlight>
              </a:rPr>
              <a:t>(syysvaltuusto)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800" dirty="0">
              <a:highlight>
                <a:srgbClr val="FFFFCC"/>
              </a:highligh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Päivitetyn maakuntastrategian tiedotus ja jakelu kaikkien yhteistyötahojen käyttöön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dirty="0">
                <a:highlight>
                  <a:srgbClr val="FFFFCC"/>
                </a:highlight>
              </a:rPr>
              <a:t>   </a:t>
            </a:r>
          </a:p>
        </p:txBody>
      </p:sp>
      <p:sp>
        <p:nvSpPr>
          <p:cNvPr id="2060" name="Text Box 33">
            <a:extLst>
              <a:ext uri="{FF2B5EF4-FFF2-40B4-BE49-F238E27FC236}">
                <a16:creationId xmlns:a16="http://schemas.microsoft.com/office/drawing/2014/main" id="{444995EF-2A6C-4CBE-9602-F847119B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464535"/>
            <a:ext cx="1664130" cy="923330"/>
          </a:xfrm>
          <a:prstGeom prst="rect">
            <a:avLst/>
          </a:prstGeom>
          <a:solidFill>
            <a:srgbClr val="FFFF99"/>
          </a:solidFill>
          <a:ln w="3175"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000" b="1" dirty="0">
                <a:highlight>
                  <a:srgbClr val="FFFFCC"/>
                </a:highlight>
              </a:rPr>
              <a:t>Maakuntastrategian tiedottaminen, </a:t>
            </a:r>
            <a:r>
              <a:rPr lang="fi-FI" altLang="fi-FI" sz="1000" b="1" dirty="0" err="1">
                <a:highlight>
                  <a:srgbClr val="FFFFCC"/>
                </a:highlight>
              </a:rPr>
              <a:t>jalkautta-minen</a:t>
            </a:r>
            <a:r>
              <a:rPr lang="fi-FI" altLang="fi-FI" sz="1000" b="1" dirty="0">
                <a:highlight>
                  <a:srgbClr val="FFFFCC"/>
                </a:highlight>
              </a:rPr>
              <a:t> ja toimeenpano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10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1400" dirty="0"/>
          </a:p>
        </p:txBody>
      </p:sp>
      <p:sp>
        <p:nvSpPr>
          <p:cNvPr id="3" name="Oval 34">
            <a:extLst>
              <a:ext uri="{FF2B5EF4-FFF2-40B4-BE49-F238E27FC236}">
                <a16:creationId xmlns:a16="http://schemas.microsoft.com/office/drawing/2014/main" id="{FCAD1281-16AC-4D87-92F0-BA8D713B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563563"/>
            <a:ext cx="2071688" cy="45720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1400"/>
          </a:p>
        </p:txBody>
      </p:sp>
      <p:sp>
        <p:nvSpPr>
          <p:cNvPr id="2061" name="Oval 36">
            <a:extLst>
              <a:ext uri="{FF2B5EF4-FFF2-40B4-BE49-F238E27FC236}">
                <a16:creationId xmlns:a16="http://schemas.microsoft.com/office/drawing/2014/main" id="{A89C4564-5B3B-42D0-80A9-D429D225B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3" y="558800"/>
            <a:ext cx="2057400" cy="45720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200" dirty="0"/>
              <a:t>tammi - elokuu</a:t>
            </a:r>
          </a:p>
        </p:txBody>
      </p:sp>
      <p:sp>
        <p:nvSpPr>
          <p:cNvPr id="2062" name="Oval 37">
            <a:extLst>
              <a:ext uri="{FF2B5EF4-FFF2-40B4-BE49-F238E27FC236}">
                <a16:creationId xmlns:a16="http://schemas.microsoft.com/office/drawing/2014/main" id="{E48F3A56-8775-4715-B2A0-839FA448C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577850"/>
            <a:ext cx="1927225" cy="45720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200" dirty="0"/>
              <a:t>syys - joulukuu</a:t>
            </a:r>
          </a:p>
        </p:txBody>
      </p:sp>
      <p:sp>
        <p:nvSpPr>
          <p:cNvPr id="2063" name="Oval 38">
            <a:extLst>
              <a:ext uri="{FF2B5EF4-FFF2-40B4-BE49-F238E27FC236}">
                <a16:creationId xmlns:a16="http://schemas.microsoft.com/office/drawing/2014/main" id="{76195276-8223-4747-80EC-BF041139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39750"/>
            <a:ext cx="1600200" cy="45720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200" dirty="0"/>
              <a:t>tammikuu 2021 </a:t>
            </a:r>
            <a:r>
              <a:rPr lang="fi-FI" altLang="fi-FI" sz="1200" dirty="0">
                <a:sym typeface="Wingdings" panose="05000000000000000000" pitchFamily="2" charset="2"/>
              </a:rPr>
              <a:t></a:t>
            </a:r>
            <a:r>
              <a:rPr lang="fi-FI" altLang="fi-FI" sz="1200" dirty="0"/>
              <a:t> </a:t>
            </a:r>
          </a:p>
        </p:txBody>
      </p:sp>
      <p:sp>
        <p:nvSpPr>
          <p:cNvPr id="2064" name="Text Box 39">
            <a:extLst>
              <a:ext uri="{FF2B5EF4-FFF2-40B4-BE49-F238E27FC236}">
                <a16:creationId xmlns:a16="http://schemas.microsoft.com/office/drawing/2014/main" id="{715CECD6-3CF0-471C-AFB1-FEB4EDB8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4763"/>
            <a:ext cx="91598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600" dirty="0">
                <a:solidFill>
                  <a:srgbClr val="002060"/>
                </a:solidFill>
              </a:rPr>
              <a:t>Etelä-Savon maakuntastrategian päivittäminen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400" dirty="0">
                <a:solidFill>
                  <a:srgbClr val="002060"/>
                </a:solidFill>
              </a:rPr>
              <a:t>Työ- ja osallisuusohjelma</a:t>
            </a:r>
          </a:p>
        </p:txBody>
      </p:sp>
      <p:sp>
        <p:nvSpPr>
          <p:cNvPr id="2065" name="Line 43">
            <a:extLst>
              <a:ext uri="{FF2B5EF4-FFF2-40B4-BE49-F238E27FC236}">
                <a16:creationId xmlns:a16="http://schemas.microsoft.com/office/drawing/2014/main" id="{A403395E-4375-43A1-BA1E-722218DC4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885825"/>
            <a:ext cx="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66" name="Text Box 44">
            <a:extLst>
              <a:ext uri="{FF2B5EF4-FFF2-40B4-BE49-F238E27FC236}">
                <a16:creationId xmlns:a16="http://schemas.microsoft.com/office/drawing/2014/main" id="{ECE30F4C-7BF1-494F-8060-495952FE2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656" y="844550"/>
            <a:ext cx="4397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000" b="1" dirty="0"/>
              <a:t>2020</a:t>
            </a:r>
          </a:p>
        </p:txBody>
      </p:sp>
      <p:sp>
        <p:nvSpPr>
          <p:cNvPr id="2067" name="Rectangle 45">
            <a:extLst>
              <a:ext uri="{FF2B5EF4-FFF2-40B4-BE49-F238E27FC236}">
                <a16:creationId xmlns:a16="http://schemas.microsoft.com/office/drawing/2014/main" id="{5AD5C501-1E89-4AFC-9BA2-94EB01DDA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846138"/>
            <a:ext cx="4413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000" b="1"/>
              <a:t>2019</a:t>
            </a:r>
          </a:p>
        </p:txBody>
      </p:sp>
      <p:sp>
        <p:nvSpPr>
          <p:cNvPr id="2068" name="Tekstiruutu 1">
            <a:extLst>
              <a:ext uri="{FF2B5EF4-FFF2-40B4-BE49-F238E27FC236}">
                <a16:creationId xmlns:a16="http://schemas.microsoft.com/office/drawing/2014/main" id="{78F79334-1D1B-4A5F-BF21-B6A66629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065213"/>
            <a:ext cx="796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b="1" dirty="0">
                <a:solidFill>
                  <a:srgbClr val="C00000"/>
                </a:solidFill>
              </a:rPr>
              <a:t>Maakuntahallitus</a:t>
            </a:r>
            <a:r>
              <a:rPr lang="fi-FI" altLang="fi-FI" sz="1000" dirty="0">
                <a:solidFill>
                  <a:srgbClr val="C00000"/>
                </a:solidFill>
              </a:rPr>
              <a:t> käsittelee strategian päivittämistä kokouksissaan joko tiedoksi tai päätöksentekoasiana. </a:t>
            </a:r>
            <a:r>
              <a:rPr lang="fi-FI" altLang="fi-FI" sz="1000" dirty="0" err="1">
                <a:solidFill>
                  <a:srgbClr val="C00000"/>
                </a:solidFill>
              </a:rPr>
              <a:t>Mkh:n</a:t>
            </a:r>
            <a:r>
              <a:rPr lang="fi-FI" altLang="fi-FI" sz="1000" dirty="0">
                <a:solidFill>
                  <a:srgbClr val="C00000"/>
                </a:solidFill>
              </a:rPr>
              <a:t> strategiaseminaari toukokuussa 2020.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000" b="1" dirty="0">
                <a:solidFill>
                  <a:srgbClr val="C00000"/>
                </a:solidFill>
              </a:rPr>
              <a:t>Maakuntavaltuusto</a:t>
            </a:r>
            <a:r>
              <a:rPr lang="fi-FI" altLang="fi-FI" sz="1000" dirty="0">
                <a:solidFill>
                  <a:srgbClr val="C00000"/>
                </a:solidFill>
              </a:rPr>
              <a:t> käsittelee strategian päivittämistä kevätvaltuustossa ja hyväksyy päivitetyn strategian syysvaltuustossa 2020. </a:t>
            </a:r>
          </a:p>
        </p:txBody>
      </p:sp>
      <p:sp>
        <p:nvSpPr>
          <p:cNvPr id="2069" name="Suorakulmio 4">
            <a:extLst>
              <a:ext uri="{FF2B5EF4-FFF2-40B4-BE49-F238E27FC236}">
                <a16:creationId xmlns:a16="http://schemas.microsoft.com/office/drawing/2014/main" id="{6B3F492E-DD9F-429D-8C88-18A92A73B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90" y="641350"/>
            <a:ext cx="1133645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200" dirty="0"/>
              <a:t>syys - joulukuu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1DFD04CF-BE8E-4B65-AF24-1BA330A0F8A6}"/>
              </a:ext>
            </a:extLst>
          </p:cNvPr>
          <p:cNvSpPr/>
          <p:nvPr/>
        </p:nvSpPr>
        <p:spPr bwMode="auto">
          <a:xfrm>
            <a:off x="-141445" y="1820863"/>
            <a:ext cx="2382616" cy="74143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5E10FE91-24CB-4FCF-89FF-FA2E6E633C2D}"/>
              </a:ext>
            </a:extLst>
          </p:cNvPr>
          <p:cNvSpPr/>
          <p:nvPr/>
        </p:nvSpPr>
        <p:spPr bwMode="auto">
          <a:xfrm>
            <a:off x="-68561" y="3201781"/>
            <a:ext cx="2382616" cy="74143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769E56F2-4270-4C97-822E-58D076AFF084}"/>
              </a:ext>
            </a:extLst>
          </p:cNvPr>
          <p:cNvSpPr/>
          <p:nvPr/>
        </p:nvSpPr>
        <p:spPr bwMode="auto">
          <a:xfrm>
            <a:off x="-78825" y="4773277"/>
            <a:ext cx="2382616" cy="81593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0FE58E77-B152-4ED3-8942-F6453BA01432}"/>
              </a:ext>
            </a:extLst>
          </p:cNvPr>
          <p:cNvSpPr/>
          <p:nvPr/>
        </p:nvSpPr>
        <p:spPr bwMode="auto">
          <a:xfrm>
            <a:off x="2322793" y="2309561"/>
            <a:ext cx="2115227" cy="49009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833A4320-6C7D-4BC3-A153-482D5172DFAC}"/>
              </a:ext>
            </a:extLst>
          </p:cNvPr>
          <p:cNvSpPr/>
          <p:nvPr/>
        </p:nvSpPr>
        <p:spPr bwMode="auto">
          <a:xfrm>
            <a:off x="2319264" y="2309561"/>
            <a:ext cx="2115227" cy="49009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F11FC989-C001-4078-BD09-B5D116C03067}"/>
              </a:ext>
            </a:extLst>
          </p:cNvPr>
          <p:cNvSpPr/>
          <p:nvPr/>
        </p:nvSpPr>
        <p:spPr bwMode="auto">
          <a:xfrm>
            <a:off x="2317994" y="2309561"/>
            <a:ext cx="2382616" cy="49009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ABDEEE1F-A4FD-4139-87EE-6499334332BA}"/>
              </a:ext>
            </a:extLst>
          </p:cNvPr>
          <p:cNvSpPr/>
          <p:nvPr/>
        </p:nvSpPr>
        <p:spPr bwMode="auto">
          <a:xfrm>
            <a:off x="2260776" y="4569707"/>
            <a:ext cx="2613900" cy="81593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5CF4D60B-C188-4FC1-8D9D-0123E4F45839}"/>
              </a:ext>
            </a:extLst>
          </p:cNvPr>
          <p:cNvSpPr/>
          <p:nvPr/>
        </p:nvSpPr>
        <p:spPr bwMode="auto">
          <a:xfrm>
            <a:off x="4951938" y="2831062"/>
            <a:ext cx="2382616" cy="74143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0ACB9CE-8589-4494-A3E6-7925568F8AF5}"/>
              </a:ext>
            </a:extLst>
          </p:cNvPr>
          <p:cNvSpPr/>
          <p:nvPr/>
        </p:nvSpPr>
        <p:spPr bwMode="auto">
          <a:xfrm>
            <a:off x="-16458" y="5931013"/>
            <a:ext cx="2212194" cy="97901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FDC8CCD-E405-437C-BBE6-4A95B5BB5954}"/>
              </a:ext>
            </a:extLst>
          </p:cNvPr>
          <p:cNvSpPr/>
          <p:nvPr/>
        </p:nvSpPr>
        <p:spPr bwMode="auto">
          <a:xfrm>
            <a:off x="152399" y="4779876"/>
            <a:ext cx="2151391" cy="815932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FCB01FE1-2D95-4E9A-B9D2-F552F8E34C17}"/>
              </a:ext>
            </a:extLst>
          </p:cNvPr>
          <p:cNvSpPr/>
          <p:nvPr/>
        </p:nvSpPr>
        <p:spPr bwMode="auto">
          <a:xfrm>
            <a:off x="2319263" y="2309561"/>
            <a:ext cx="2115227" cy="49009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A0CEC089-7A46-4CA7-835A-353FC46D168E}"/>
              </a:ext>
            </a:extLst>
          </p:cNvPr>
          <p:cNvSpPr/>
          <p:nvPr/>
        </p:nvSpPr>
        <p:spPr bwMode="auto">
          <a:xfrm>
            <a:off x="2314055" y="6215697"/>
            <a:ext cx="2376611" cy="51639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CD626A-E0A5-47A9-8F87-7E2B6BF8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9711"/>
            <a:ext cx="8191822" cy="1325563"/>
          </a:xfrm>
        </p:spPr>
        <p:txBody>
          <a:bodyPr/>
          <a:lstStyle/>
          <a:p>
            <a:r>
              <a:rPr lang="fi-FI" b="1" dirty="0">
                <a:solidFill>
                  <a:srgbClr val="C00000"/>
                </a:solidFill>
              </a:rPr>
              <a:t>Maailma muuttuu – millä eväillä eteenpäin?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30ACAD-24B8-47A7-875B-FFA270E6F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rgbClr val="C00000"/>
                </a:solidFill>
              </a:rPr>
              <a:t>Mitkä ovat toimintaympäristön muutoksia, jotka tulee ottaa lähempään tarkasteluun maakuntastrategian päivitysprosessissa?</a:t>
            </a:r>
          </a:p>
          <a:p>
            <a:pPr marL="0" indent="0">
              <a:buNone/>
            </a:pPr>
            <a:endParaRPr lang="fi-FI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C00000"/>
                </a:solidFill>
              </a:rPr>
              <a:t>   	- vahvuudet / mahdollisuudet</a:t>
            </a:r>
          </a:p>
          <a:p>
            <a:pPr marL="0" indent="0">
              <a:buNone/>
            </a:pPr>
            <a:r>
              <a:rPr lang="fi-FI" sz="2400" dirty="0">
                <a:solidFill>
                  <a:srgbClr val="C00000"/>
                </a:solidFill>
              </a:rPr>
              <a:t>	- haasteet / uhat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>
                <a:solidFill>
                  <a:srgbClr val="C00000"/>
                </a:solidFill>
              </a:rPr>
              <a:t>Mitkä ovat oman toimialasi tai taustayhteisösi kriittisimmät muutoshaasteet?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7294"/>
            <a:ext cx="8568952" cy="64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6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5036"/>
            <a:ext cx="9054222" cy="6282316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D26ADB4E-C667-4A74-8E48-DF5557C1C78F}"/>
              </a:ext>
            </a:extLst>
          </p:cNvPr>
          <p:cNvSpPr/>
          <p:nvPr/>
        </p:nvSpPr>
        <p:spPr>
          <a:xfrm>
            <a:off x="3995936" y="5013176"/>
            <a:ext cx="1665578" cy="43204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063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5521C-4DD6-4011-8819-2398C7DA1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592630"/>
            <a:ext cx="8496300" cy="2087562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sz="3600" dirty="0"/>
              <a:t>Maakuntastrategian päivittäminen</a:t>
            </a:r>
            <a:br>
              <a:rPr lang="fi-FI" sz="3600" dirty="0"/>
            </a:br>
            <a:r>
              <a:rPr lang="fi-FI" sz="2800" dirty="0">
                <a:solidFill>
                  <a:srgbClr val="C00000"/>
                </a:solidFill>
              </a:rPr>
              <a:t>Mistä on kyse?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B868FE-947E-4E50-BD80-D5074A78B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2924944"/>
            <a:ext cx="8496300" cy="3227147"/>
          </a:xfrm>
        </p:spPr>
        <p:txBody>
          <a:bodyPr/>
          <a:lstStyle/>
          <a:p>
            <a:r>
              <a:rPr lang="fi-FI" dirty="0"/>
              <a:t>Mikä on maakuntastrategia?</a:t>
            </a:r>
          </a:p>
          <a:p>
            <a:r>
              <a:rPr lang="fi-FI" dirty="0"/>
              <a:t>Miksi se tehdään / päivitetään?</a:t>
            </a:r>
          </a:p>
          <a:p>
            <a:r>
              <a:rPr lang="fi-FI" dirty="0"/>
              <a:t> Kenelle se tehdään?</a:t>
            </a:r>
          </a:p>
          <a:p>
            <a:r>
              <a:rPr lang="fi-FI" dirty="0"/>
              <a:t>Ketkä sen tekevät?</a:t>
            </a:r>
            <a:endParaRPr lang="fi-FI" strike="sngStrike" dirty="0"/>
          </a:p>
          <a:p>
            <a:r>
              <a:rPr lang="fi-FI" dirty="0"/>
              <a:t>Milloin se tehdään?</a:t>
            </a:r>
          </a:p>
          <a:p>
            <a:r>
              <a:rPr lang="fi-FI" dirty="0"/>
              <a:t>Ketkä strategiaa toteuttavat?</a:t>
            </a:r>
          </a:p>
          <a:p>
            <a:r>
              <a:rPr lang="fi-FI" dirty="0"/>
              <a:t>Mitä Sinulta odotetaan?</a:t>
            </a:r>
          </a:p>
          <a:p>
            <a:r>
              <a:rPr lang="fi-FI" dirty="0"/>
              <a:t>Mitä Sinä ja taustayhteisösi saatte?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1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7371" y="1340768"/>
            <a:ext cx="8578073" cy="1079500"/>
          </a:xfrm>
        </p:spPr>
        <p:txBody>
          <a:bodyPr/>
          <a:lstStyle/>
          <a:p>
            <a:r>
              <a:rPr lang="fi-FI" dirty="0"/>
              <a:t>Mikä on maakuntastrategia?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6222" y="2276872"/>
            <a:ext cx="8847778" cy="3096344"/>
          </a:xfrm>
        </p:spPr>
        <p:txBody>
          <a:bodyPr/>
          <a:lstStyle/>
          <a:p>
            <a:r>
              <a:rPr lang="fi-FI" sz="2000" dirty="0"/>
              <a:t>Maakuntastrategia osoittaa maakunnan pitkän aikavälin (2030) tavoitellun kehityksen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         </a:t>
            </a:r>
            <a:r>
              <a:rPr lang="fi-FI" sz="2000" dirty="0"/>
              <a:t>maakunnan eri toimijoiden yhteinen näkemys ja tahtotila tavoitellusta</a:t>
            </a:r>
          </a:p>
          <a:p>
            <a:pPr marL="0" indent="0">
              <a:buNone/>
            </a:pPr>
            <a:r>
              <a:rPr lang="fi-FI" sz="2000" dirty="0"/>
              <a:t>             kehityksestä sekä kehittämisen painopisteistä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Strategia on tärkeä edunvalvonnan ja kehittämisen väline niin maakunnassa kuin kansallisessa ja </a:t>
            </a:r>
            <a:r>
              <a:rPr lang="fi-FI" sz="2000" dirty="0" err="1"/>
              <a:t>kv</a:t>
            </a:r>
            <a:r>
              <a:rPr lang="fi-FI" sz="2000" dirty="0"/>
              <a:t>-toimintaympäristössä </a:t>
            </a:r>
          </a:p>
          <a:p>
            <a:pPr marL="0" indent="0">
              <a:buNone/>
            </a:pPr>
            <a:r>
              <a:rPr lang="fi-FI" sz="2000" dirty="0"/>
              <a:t>         </a:t>
            </a:r>
            <a:r>
              <a:rPr lang="fi-FI" sz="2000" dirty="0">
                <a:sym typeface="Wingdings" panose="05000000000000000000" pitchFamily="2" charset="2"/>
              </a:rPr>
              <a:t> maakunnan yhteinen tahdonilmaisu ja viesti : </a:t>
            </a:r>
            <a:r>
              <a:rPr lang="fi-FI" sz="2000" dirty="0">
                <a:solidFill>
                  <a:srgbClr val="C00000"/>
                </a:solidFill>
                <a:sym typeface="Wingdings" panose="05000000000000000000" pitchFamily="2" charset="2"/>
              </a:rPr>
              <a:t>”</a:t>
            </a:r>
            <a:r>
              <a:rPr lang="fi-FI" sz="2000" i="1" dirty="0">
                <a:solidFill>
                  <a:srgbClr val="C00000"/>
                </a:solidFill>
                <a:sym typeface="Wingdings" panose="05000000000000000000" pitchFamily="2" charset="2"/>
              </a:rPr>
              <a:t>tähän suuntaan me</a:t>
            </a:r>
          </a:p>
          <a:p>
            <a:pPr marL="0" indent="0">
              <a:buNone/>
            </a:pPr>
            <a:r>
              <a:rPr lang="fi-FI" sz="2000" i="1" dirty="0">
                <a:solidFill>
                  <a:srgbClr val="C00000"/>
                </a:solidFill>
                <a:sym typeface="Wingdings" panose="05000000000000000000" pitchFamily="2" charset="2"/>
              </a:rPr>
              <a:t>             haluamme Etelä-Savoa kehittää”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ym typeface="Wingdings" panose="05000000000000000000" pitchFamily="2" charset="2"/>
              </a:rPr>
              <a:t>Maakuntastrategia on keskeinen sidosryhmäjohtamisen väline</a:t>
            </a:r>
          </a:p>
          <a:p>
            <a:pPr marL="0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pPr marL="273050" lvl="1" indent="0">
              <a:buNone/>
            </a:pPr>
            <a:endParaRPr lang="fi-FI" sz="1400" dirty="0">
              <a:sym typeface="Wingdings" panose="05000000000000000000" pitchFamily="2" charset="2"/>
            </a:endParaRPr>
          </a:p>
          <a:p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31D-1104-4E55-947B-FED14414697A}" type="datetime1">
              <a:rPr lang="fi-FI" smtClean="0"/>
              <a:pPr/>
              <a:t>10.1.2020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423C-49DF-480B-95B3-665743409324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71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6222" y="1124744"/>
            <a:ext cx="8847778" cy="3816424"/>
          </a:xfrm>
        </p:spPr>
        <p:txBody>
          <a:bodyPr/>
          <a:lstStyle/>
          <a:p>
            <a:endParaRPr lang="fi-FI" sz="2000" dirty="0"/>
          </a:p>
          <a:p>
            <a:r>
              <a:rPr lang="fi-FI" sz="2000" dirty="0">
                <a:solidFill>
                  <a:srgbClr val="C00000"/>
                </a:solidFill>
              </a:rPr>
              <a:t>Nykyinen strategia päivitetään vuoden 2020 aikana</a:t>
            </a:r>
          </a:p>
          <a:p>
            <a:endParaRPr lang="fi-FI" sz="2000" dirty="0"/>
          </a:p>
          <a:p>
            <a:r>
              <a:rPr lang="fi-FI" sz="2000" dirty="0"/>
              <a:t>Hyväksyttävissä syysvaltuustossa 2020</a:t>
            </a:r>
          </a:p>
          <a:p>
            <a:endParaRPr lang="fi-FI" sz="2000" dirty="0"/>
          </a:p>
          <a:p>
            <a:r>
              <a:rPr lang="fi-FI" sz="2000" dirty="0"/>
              <a:t>Työlle erityinen tilaus tuoreen hallitusohjelman ja valmisteilla olevan EU:n uuden budjettikauden kynnyksellä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>
                <a:solidFill>
                  <a:srgbClr val="C00000"/>
                </a:solidFill>
              </a:rPr>
              <a:t>Päivittäminen tehdään osallistavilla yhteistyömenettelyillä yhdessä yhteistyökumppaneiden kanssa</a:t>
            </a:r>
          </a:p>
          <a:p>
            <a:endParaRPr lang="fi-FI" sz="2000" dirty="0">
              <a:solidFill>
                <a:srgbClr val="C00000"/>
              </a:solidFill>
            </a:endParaRPr>
          </a:p>
          <a:p>
            <a:r>
              <a:rPr lang="fi-FI" sz="2000" dirty="0">
                <a:solidFill>
                  <a:srgbClr val="C00000"/>
                </a:solidFill>
              </a:rPr>
              <a:t>Maakunnan toimijoilta saatu suuntaviivoja päivittämistyölle: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C00000"/>
                </a:solidFill>
              </a:rPr>
              <a:t>      -&gt; </a:t>
            </a:r>
            <a:r>
              <a:rPr lang="fi-FI" sz="2000" i="1" dirty="0">
                <a:solidFill>
                  <a:srgbClr val="C00000"/>
                </a:solidFill>
              </a:rPr>
              <a:t>Metsä, Ruoka </a:t>
            </a:r>
            <a:r>
              <a:rPr lang="fi-FI" sz="2000" dirty="0">
                <a:solidFill>
                  <a:srgbClr val="C00000"/>
                </a:solidFill>
              </a:rPr>
              <a:t>ja</a:t>
            </a:r>
            <a:r>
              <a:rPr lang="fi-FI" sz="2000" i="1" dirty="0">
                <a:solidFill>
                  <a:srgbClr val="C00000"/>
                </a:solidFill>
              </a:rPr>
              <a:t> Vesi </a:t>
            </a:r>
            <a:r>
              <a:rPr lang="fi-FI" sz="2000" dirty="0">
                <a:solidFill>
                  <a:srgbClr val="C00000"/>
                </a:solidFill>
              </a:rPr>
              <a:t>on edelleen hyvä ja yhteiseksi koettu pohja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C00000"/>
                </a:solidFill>
              </a:rPr>
              <a:t>      -&gt; strategiaa halutaan työstää osallistavassa ja avoimessa prosessissa</a:t>
            </a:r>
          </a:p>
          <a:p>
            <a:pPr marL="0" indent="0">
              <a:buNone/>
            </a:pPr>
            <a:endParaRPr lang="fi-FI" sz="2000" dirty="0">
              <a:solidFill>
                <a:srgbClr val="C00000"/>
              </a:solidFill>
            </a:endParaRPr>
          </a:p>
          <a:p>
            <a:endParaRPr lang="fi-FI" sz="2000" dirty="0">
              <a:solidFill>
                <a:srgbClr val="C00000"/>
              </a:solidFill>
            </a:endParaRPr>
          </a:p>
          <a:p>
            <a:endParaRPr lang="fi-FI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i-FI" sz="2000" dirty="0"/>
              <a:t>        </a:t>
            </a: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>
                <a:solidFill>
                  <a:srgbClr val="C00000"/>
                </a:solidFill>
                <a:sym typeface="Wingdings" panose="05000000000000000000" pitchFamily="2" charset="2"/>
              </a:rPr>
              <a:t>lähtökohtana </a:t>
            </a:r>
            <a:r>
              <a:rPr lang="fi-FI" sz="2000" i="1" dirty="0">
                <a:solidFill>
                  <a:srgbClr val="C00000"/>
                </a:solidFill>
                <a:sym typeface="Wingdings" panose="05000000000000000000" pitchFamily="2" charset="2"/>
              </a:rPr>
              <a:t>Metsä - Ruoka  Vesi -</a:t>
            </a:r>
            <a:r>
              <a:rPr lang="fi-FI" sz="2000" dirty="0">
                <a:solidFill>
                  <a:srgbClr val="C00000"/>
                </a:solidFill>
                <a:sym typeface="Wingdings" panose="05000000000000000000" pitchFamily="2" charset="2"/>
              </a:rPr>
              <a:t>strategian</a:t>
            </a:r>
            <a:r>
              <a:rPr lang="fi-FI" sz="12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i-FI" sz="2000" dirty="0">
                <a:solidFill>
                  <a:srgbClr val="C00000"/>
                </a:solidFill>
                <a:sym typeface="Wingdings" panose="05000000000000000000" pitchFamily="2" charset="2"/>
              </a:rPr>
              <a:t>painotukset </a:t>
            </a:r>
            <a:r>
              <a:rPr lang="fi-FI" sz="1200" dirty="0">
                <a:solidFill>
                  <a:srgbClr val="C00000"/>
                </a:solidFill>
                <a:sym typeface="Wingdings" panose="05000000000000000000" pitchFamily="2" charset="2"/>
              </a:rPr>
              <a:t>(2016)</a:t>
            </a:r>
            <a:endParaRPr lang="fi-FI" sz="20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         aikajänne edelleen vuoteen 2030</a:t>
            </a:r>
            <a:endParaRPr lang="fi-FI" sz="2000" dirty="0"/>
          </a:p>
          <a:p>
            <a:endParaRPr lang="fi-FI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endParaRPr lang="fi-FI" sz="2000" dirty="0"/>
          </a:p>
          <a:p>
            <a:pPr marL="0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pPr marL="273050" lvl="1" indent="0">
              <a:buNone/>
            </a:pPr>
            <a:endParaRPr lang="fi-FI" sz="1400" dirty="0">
              <a:sym typeface="Wingdings" panose="05000000000000000000" pitchFamily="2" charset="2"/>
            </a:endParaRPr>
          </a:p>
          <a:p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31D-1104-4E55-947B-FED14414697A}" type="datetime1">
              <a:rPr lang="fi-FI" smtClean="0"/>
              <a:pPr/>
              <a:t>10.1.2020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423C-49DF-480B-95B3-665743409324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4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070375"/>
              </p:ext>
            </p:extLst>
          </p:nvPr>
        </p:nvGraphicFramePr>
        <p:xfrm>
          <a:off x="-648580" y="1062680"/>
          <a:ext cx="104411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31D-1104-4E55-947B-FED14414697A}" type="datetime1">
              <a:rPr lang="fi-FI" smtClean="0"/>
              <a:pPr/>
              <a:t>10.1.2020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423C-49DF-480B-95B3-665743409324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3059832" y="3198819"/>
            <a:ext cx="280831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Maakuntastrategia päivitetään laajassa sidosryhmäyhteistyössä. Mukana ovat mm.</a:t>
            </a:r>
          </a:p>
        </p:txBody>
      </p:sp>
    </p:spTree>
    <p:extLst>
      <p:ext uri="{BB962C8B-B14F-4D97-AF65-F5344CB8AC3E}">
        <p14:creationId xmlns:p14="http://schemas.microsoft.com/office/powerpoint/2010/main" val="49030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0AA150A1-6755-46AC-99DE-D7B70ADA1592}"/>
              </a:ext>
            </a:extLst>
          </p:cNvPr>
          <p:cNvGrpSpPr/>
          <p:nvPr/>
        </p:nvGrpSpPr>
        <p:grpSpPr>
          <a:xfrm>
            <a:off x="3275856" y="0"/>
            <a:ext cx="5836596" cy="6858000"/>
            <a:chOff x="3275856" y="0"/>
            <a:chExt cx="5836596" cy="6858000"/>
          </a:xfrm>
        </p:grpSpPr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5C1C35F8-583E-4E5D-BAA2-32C0B2EF81C6}"/>
                </a:ext>
              </a:extLst>
            </p:cNvPr>
            <p:cNvGrpSpPr/>
            <p:nvPr/>
          </p:nvGrpSpPr>
          <p:grpSpPr>
            <a:xfrm>
              <a:off x="3419872" y="908720"/>
              <a:ext cx="3744416" cy="5904656"/>
              <a:chOff x="3419872" y="908720"/>
              <a:chExt cx="3744416" cy="5904656"/>
            </a:xfrm>
          </p:grpSpPr>
          <p:sp>
            <p:nvSpPr>
              <p:cNvPr id="3" name="Suorakulmio 2">
                <a:extLst>
                  <a:ext uri="{FF2B5EF4-FFF2-40B4-BE49-F238E27FC236}">
                    <a16:creationId xmlns:a16="http://schemas.microsoft.com/office/drawing/2014/main" id="{67D5C0F5-55B7-4D6C-82B9-7A77E4F8B050}"/>
                  </a:ext>
                </a:extLst>
              </p:cNvPr>
              <p:cNvSpPr/>
              <p:nvPr/>
            </p:nvSpPr>
            <p:spPr>
              <a:xfrm>
                <a:off x="4139952" y="908720"/>
                <a:ext cx="1224136" cy="216024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12" name="Ryhmä 11">
                <a:extLst>
                  <a:ext uri="{FF2B5EF4-FFF2-40B4-BE49-F238E27FC236}">
                    <a16:creationId xmlns:a16="http://schemas.microsoft.com/office/drawing/2014/main" id="{032A8F4D-BB34-47B6-B815-D5D5149D6390}"/>
                  </a:ext>
                </a:extLst>
              </p:cNvPr>
              <p:cNvGrpSpPr/>
              <p:nvPr/>
            </p:nvGrpSpPr>
            <p:grpSpPr>
              <a:xfrm>
                <a:off x="3419872" y="1124744"/>
                <a:ext cx="3744416" cy="5688632"/>
                <a:chOff x="3419872" y="1124744"/>
                <a:chExt cx="3744416" cy="5688632"/>
              </a:xfrm>
            </p:grpSpPr>
            <p:sp>
              <p:nvSpPr>
                <p:cNvPr id="6" name="Suorakulmio 5">
                  <a:extLst>
                    <a:ext uri="{FF2B5EF4-FFF2-40B4-BE49-F238E27FC236}">
                      <a16:creationId xmlns:a16="http://schemas.microsoft.com/office/drawing/2014/main" id="{FB004C08-6F33-48BB-915D-4C73289BCEEA}"/>
                    </a:ext>
                  </a:extLst>
                </p:cNvPr>
                <p:cNvSpPr/>
                <p:nvPr/>
              </p:nvSpPr>
              <p:spPr>
                <a:xfrm>
                  <a:off x="4644008" y="1124744"/>
                  <a:ext cx="720080" cy="216024"/>
                </a:xfrm>
                <a:prstGeom prst="rect">
                  <a:avLst/>
                </a:prstGeom>
                <a:solidFill>
                  <a:srgbClr val="FF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" name="Suorakulmio 6">
                  <a:extLst>
                    <a:ext uri="{FF2B5EF4-FFF2-40B4-BE49-F238E27FC236}">
                      <a16:creationId xmlns:a16="http://schemas.microsoft.com/office/drawing/2014/main" id="{D371015E-5BCD-495D-907F-06539617E286}"/>
                    </a:ext>
                  </a:extLst>
                </p:cNvPr>
                <p:cNvSpPr/>
                <p:nvPr/>
              </p:nvSpPr>
              <p:spPr>
                <a:xfrm>
                  <a:off x="5940152" y="6650081"/>
                  <a:ext cx="1224136" cy="163295"/>
                </a:xfrm>
                <a:prstGeom prst="rect">
                  <a:avLst/>
                </a:prstGeom>
                <a:solidFill>
                  <a:srgbClr val="FF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" name="Suorakulmio 7">
                  <a:extLst>
                    <a:ext uri="{FF2B5EF4-FFF2-40B4-BE49-F238E27FC236}">
                      <a16:creationId xmlns:a16="http://schemas.microsoft.com/office/drawing/2014/main" id="{80F9A802-ABA1-42F9-8DED-C4952CD26287}"/>
                    </a:ext>
                  </a:extLst>
                </p:cNvPr>
                <p:cNvSpPr/>
                <p:nvPr/>
              </p:nvSpPr>
              <p:spPr>
                <a:xfrm>
                  <a:off x="3419872" y="1275666"/>
                  <a:ext cx="1944216" cy="216024"/>
                </a:xfrm>
                <a:prstGeom prst="rect">
                  <a:avLst/>
                </a:prstGeom>
                <a:solidFill>
                  <a:srgbClr val="FF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" name="Suorakulmio 8">
                  <a:extLst>
                    <a:ext uri="{FF2B5EF4-FFF2-40B4-BE49-F238E27FC236}">
                      <a16:creationId xmlns:a16="http://schemas.microsoft.com/office/drawing/2014/main" id="{677F07B5-FC2C-49E6-853B-25C2AA96244A}"/>
                    </a:ext>
                  </a:extLst>
                </p:cNvPr>
                <p:cNvSpPr/>
                <p:nvPr/>
              </p:nvSpPr>
              <p:spPr>
                <a:xfrm>
                  <a:off x="3661456" y="1502477"/>
                  <a:ext cx="1702631" cy="216024"/>
                </a:xfrm>
                <a:prstGeom prst="rect">
                  <a:avLst/>
                </a:prstGeom>
                <a:solidFill>
                  <a:srgbClr val="FF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0" name="Suorakulmio 9">
                  <a:extLst>
                    <a:ext uri="{FF2B5EF4-FFF2-40B4-BE49-F238E27FC236}">
                      <a16:creationId xmlns:a16="http://schemas.microsoft.com/office/drawing/2014/main" id="{E64F80D1-48A7-4DFD-BBCF-843B82197346}"/>
                    </a:ext>
                  </a:extLst>
                </p:cNvPr>
                <p:cNvSpPr/>
                <p:nvPr/>
              </p:nvSpPr>
              <p:spPr>
                <a:xfrm>
                  <a:off x="4139952" y="2996952"/>
                  <a:ext cx="1224135" cy="216024"/>
                </a:xfrm>
                <a:prstGeom prst="rect">
                  <a:avLst/>
                </a:prstGeom>
                <a:solidFill>
                  <a:srgbClr val="FF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1" name="Suorakulmio 10">
                  <a:extLst>
                    <a:ext uri="{FF2B5EF4-FFF2-40B4-BE49-F238E27FC236}">
                      <a16:creationId xmlns:a16="http://schemas.microsoft.com/office/drawing/2014/main" id="{A2658548-352E-43FA-91A7-9F3DC77DABB9}"/>
                    </a:ext>
                  </a:extLst>
                </p:cNvPr>
                <p:cNvSpPr/>
                <p:nvPr/>
              </p:nvSpPr>
              <p:spPr>
                <a:xfrm>
                  <a:off x="3540664" y="6273988"/>
                  <a:ext cx="1823423" cy="216024"/>
                </a:xfrm>
                <a:prstGeom prst="rect">
                  <a:avLst/>
                </a:prstGeom>
                <a:solidFill>
                  <a:srgbClr val="FF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7350E8E7-ED15-4DE2-BFEF-A5721098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856" y="0"/>
              <a:ext cx="5836596" cy="6858000"/>
            </a:xfrm>
            <a:prstGeom prst="rect">
              <a:avLst/>
            </a:prstGeom>
          </p:spPr>
        </p:pic>
      </p:grpSp>
      <p:sp>
        <p:nvSpPr>
          <p:cNvPr id="4" name="Title 11"/>
          <p:cNvSpPr txBox="1">
            <a:spLocks/>
          </p:cNvSpPr>
          <p:nvPr/>
        </p:nvSpPr>
        <p:spPr>
          <a:xfrm>
            <a:off x="323528" y="476672"/>
            <a:ext cx="3096344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DA296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Etelä-Savon maakuntaprofiili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DA296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(osuus koko maasta, %)</a:t>
            </a: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DA296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DA296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79512" y="63813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Lähde: Tilastokeskus, Maanmittauslaitos, Metla, Luke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Päivitetty viimeksi: 26.11.2018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CC06302-52FB-4FCA-8B43-F9603322D6A2}"/>
              </a:ext>
            </a:extLst>
          </p:cNvPr>
          <p:cNvSpPr txBox="1"/>
          <p:nvPr/>
        </p:nvSpPr>
        <p:spPr>
          <a:xfrm>
            <a:off x="215516" y="304848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fi-FI" sz="1400" i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Mitä meillä on?</a:t>
            </a:r>
          </a:p>
          <a:p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”Metsä, vesi, ruoka”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A23B54CA-D496-4338-9BA8-E381C7671C2F}"/>
              </a:ext>
            </a:extLst>
          </p:cNvPr>
          <p:cNvSpPr>
            <a:spLocks noGrp="1"/>
          </p:cNvSpPr>
          <p:nvPr/>
        </p:nvSpPr>
        <p:spPr bwMode="auto">
          <a:xfrm>
            <a:off x="737394" y="1341438"/>
            <a:ext cx="7669212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540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54133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72072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9001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13573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›"/>
              <a:defRPr sz="1400" b="1">
                <a:solidFill>
                  <a:schemeClr val="tx1"/>
                </a:solidFill>
                <a:latin typeface="+mn-lt"/>
              </a:defRPr>
            </a:lvl6pPr>
            <a:lvl7pPr marL="18145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›"/>
              <a:defRPr sz="1400" b="1">
                <a:solidFill>
                  <a:schemeClr val="tx1"/>
                </a:solidFill>
                <a:latin typeface="+mn-lt"/>
              </a:defRPr>
            </a:lvl7pPr>
            <a:lvl8pPr marL="22717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›"/>
              <a:defRPr sz="1400" b="1">
                <a:solidFill>
                  <a:schemeClr val="tx1"/>
                </a:solidFill>
                <a:latin typeface="+mn-lt"/>
              </a:defRPr>
            </a:lvl8pPr>
            <a:lvl9pPr marL="27289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›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fi-FI" altLang="fi-FI" sz="1600" dirty="0"/>
          </a:p>
        </p:txBody>
      </p:sp>
    </p:spTree>
    <p:extLst>
      <p:ext uri="{BB962C8B-B14F-4D97-AF65-F5344CB8AC3E}">
        <p14:creationId xmlns:p14="http://schemas.microsoft.com/office/powerpoint/2010/main" val="315247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921-054F-BB46-B158-178478234B69}" type="datetime1">
              <a:rPr lang="fi-FI" smtClean="0">
                <a:solidFill>
                  <a:prstClr val="white"/>
                </a:solidFill>
              </a:rPr>
              <a:pPr/>
              <a:t>10.1.2020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103-616F-0541-83AC-A9FADCD3D238}" type="slidenum">
              <a:rPr lang="fi-FI" smtClean="0">
                <a:solidFill>
                  <a:prstClr val="white"/>
                </a:solidFill>
              </a:rPr>
              <a:pPr/>
              <a:t>7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915"/>
            <a:ext cx="9144000" cy="51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72DFBFC-B5D7-4042-81EE-AA672A5A7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00" y="1389383"/>
            <a:ext cx="4767808" cy="5442202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9612CF15-0094-4584-B9FF-8B98DE8C2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2" y="152703"/>
            <a:ext cx="88569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DA296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DA296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Etelä-Savo – Saimaan maakunta on</a:t>
            </a:r>
          </a:p>
        </p:txBody>
      </p:sp>
    </p:spTree>
    <p:extLst>
      <p:ext uri="{BB962C8B-B14F-4D97-AF65-F5344CB8AC3E}">
        <p14:creationId xmlns:p14="http://schemas.microsoft.com/office/powerpoint/2010/main" val="375010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C98F2E3-433F-42F1-9F11-B7C22914B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7" y="620688"/>
            <a:ext cx="846031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07267"/>
      </p:ext>
    </p:extLst>
  </p:cSld>
  <p:clrMapOvr>
    <a:masterClrMapping/>
  </p:clrMapOvr>
</p:sld>
</file>

<file path=ppt/theme/theme1.xml><?xml version="1.0" encoding="utf-8"?>
<a:theme xmlns:a="http://schemas.openxmlformats.org/drawingml/2006/main" name="ES_maakuntaliitto">
  <a:themeElements>
    <a:clrScheme name="ES_maakuntaliitto 1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ES_maakuntaliitto</Template>
  <TotalTime>1909</TotalTime>
  <Words>620</Words>
  <Application>Microsoft Office PowerPoint</Application>
  <PresentationFormat>Näytössä katseltava diaesitys (4:3)</PresentationFormat>
  <Paragraphs>167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Garamond</vt:lpstr>
      <vt:lpstr>Times New Roman</vt:lpstr>
      <vt:lpstr>ES_maakuntaliitto</vt:lpstr>
      <vt:lpstr>2_Office-teema</vt:lpstr>
      <vt:lpstr> Puhtaasti Paras!   Etelä-Savo 2030 -maakuntastrategian päivittäminen </vt:lpstr>
      <vt:lpstr> Maakuntastrategian päivittäminen Mistä on kyse?</vt:lpstr>
      <vt:lpstr>Mikä on maakuntastrategia?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Maailma muuttuu – millä eväillä eteenpäin? </vt:lpstr>
      <vt:lpstr>PowerPoint-esitys</vt:lpstr>
      <vt:lpstr>PowerPoint-esitys</vt:lpstr>
    </vt:vector>
  </TitlesOfParts>
  <Manager>Mainostoimisto KIXIT Oy</Manager>
  <Company>Etelä-Savon maakuntaliitto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Etelä-Savon Maakuntaliitto</dc:title>
  <dc:subject>Saimaan Maakunta esittely 5/2013</dc:subject>
  <dc:creator>Tuula Huoviala</dc:creator>
  <cp:lastModifiedBy>Jyrki Kuva</cp:lastModifiedBy>
  <cp:revision>197</cp:revision>
  <cp:lastPrinted>2019-10-27T08:24:13Z</cp:lastPrinted>
  <dcterms:created xsi:type="dcterms:W3CDTF">2013-05-17T08:21:27Z</dcterms:created>
  <dcterms:modified xsi:type="dcterms:W3CDTF">2020-01-10T08:36:46Z</dcterms:modified>
</cp:coreProperties>
</file>